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97"/>
  </p:notesMasterIdLst>
  <p:handoutMasterIdLst>
    <p:handoutMasterId r:id="rId98"/>
  </p:handoutMasterIdLst>
  <p:sldIdLst>
    <p:sldId id="256" r:id="rId2"/>
    <p:sldId id="304" r:id="rId3"/>
    <p:sldId id="310" r:id="rId4"/>
    <p:sldId id="317" r:id="rId5"/>
    <p:sldId id="311" r:id="rId6"/>
    <p:sldId id="312" r:id="rId7"/>
    <p:sldId id="313" r:id="rId8"/>
    <p:sldId id="314" r:id="rId9"/>
    <p:sldId id="315" r:id="rId10"/>
    <p:sldId id="421" r:id="rId11"/>
    <p:sldId id="420" r:id="rId12"/>
    <p:sldId id="422" r:id="rId13"/>
    <p:sldId id="423" r:id="rId14"/>
    <p:sldId id="324" r:id="rId15"/>
    <p:sldId id="468" r:id="rId16"/>
    <p:sldId id="332" r:id="rId17"/>
    <p:sldId id="330" r:id="rId18"/>
    <p:sldId id="331" r:id="rId19"/>
    <p:sldId id="334" r:id="rId20"/>
    <p:sldId id="335" r:id="rId21"/>
    <p:sldId id="336" r:id="rId22"/>
    <p:sldId id="337" r:id="rId23"/>
    <p:sldId id="338" r:id="rId24"/>
    <p:sldId id="339" r:id="rId25"/>
    <p:sldId id="340" r:id="rId26"/>
    <p:sldId id="333" r:id="rId27"/>
    <p:sldId id="469" r:id="rId28"/>
    <p:sldId id="470" r:id="rId29"/>
    <p:sldId id="471" r:id="rId30"/>
    <p:sldId id="472" r:id="rId31"/>
    <p:sldId id="473" r:id="rId32"/>
    <p:sldId id="474" r:id="rId33"/>
    <p:sldId id="475" r:id="rId34"/>
    <p:sldId id="476" r:id="rId35"/>
    <p:sldId id="477" r:id="rId36"/>
    <p:sldId id="478" r:id="rId37"/>
    <p:sldId id="479" r:id="rId38"/>
    <p:sldId id="480" r:id="rId39"/>
    <p:sldId id="481" r:id="rId40"/>
    <p:sldId id="482" r:id="rId41"/>
    <p:sldId id="483" r:id="rId42"/>
    <p:sldId id="484" r:id="rId43"/>
    <p:sldId id="485" r:id="rId44"/>
    <p:sldId id="486" r:id="rId45"/>
    <p:sldId id="487" r:id="rId46"/>
    <p:sldId id="488" r:id="rId47"/>
    <p:sldId id="489" r:id="rId48"/>
    <p:sldId id="490" r:id="rId49"/>
    <p:sldId id="496" r:id="rId50"/>
    <p:sldId id="491" r:id="rId51"/>
    <p:sldId id="497" r:id="rId52"/>
    <p:sldId id="492" r:id="rId53"/>
    <p:sldId id="493" r:id="rId54"/>
    <p:sldId id="494" r:id="rId55"/>
    <p:sldId id="341" r:id="rId56"/>
    <p:sldId id="425" r:id="rId57"/>
    <p:sldId id="426" r:id="rId58"/>
    <p:sldId id="427" r:id="rId59"/>
    <p:sldId id="428" r:id="rId60"/>
    <p:sldId id="429" r:id="rId61"/>
    <p:sldId id="430" r:id="rId62"/>
    <p:sldId id="431" r:id="rId63"/>
    <p:sldId id="432" r:id="rId64"/>
    <p:sldId id="433" r:id="rId65"/>
    <p:sldId id="434" r:id="rId66"/>
    <p:sldId id="435" r:id="rId67"/>
    <p:sldId id="436" r:id="rId68"/>
    <p:sldId id="437" r:id="rId69"/>
    <p:sldId id="438" r:id="rId70"/>
    <p:sldId id="439" r:id="rId71"/>
    <p:sldId id="440" r:id="rId72"/>
    <p:sldId id="441" r:id="rId73"/>
    <p:sldId id="442" r:id="rId74"/>
    <p:sldId id="443" r:id="rId75"/>
    <p:sldId id="444" r:id="rId76"/>
    <p:sldId id="445" r:id="rId77"/>
    <p:sldId id="446" r:id="rId78"/>
    <p:sldId id="447" r:id="rId79"/>
    <p:sldId id="448" r:id="rId80"/>
    <p:sldId id="449" r:id="rId81"/>
    <p:sldId id="450" r:id="rId82"/>
    <p:sldId id="451" r:id="rId83"/>
    <p:sldId id="452" r:id="rId84"/>
    <p:sldId id="453" r:id="rId85"/>
    <p:sldId id="454" r:id="rId86"/>
    <p:sldId id="455" r:id="rId87"/>
    <p:sldId id="456" r:id="rId88"/>
    <p:sldId id="457" r:id="rId89"/>
    <p:sldId id="458" r:id="rId90"/>
    <p:sldId id="459" r:id="rId91"/>
    <p:sldId id="460" r:id="rId92"/>
    <p:sldId id="461" r:id="rId93"/>
    <p:sldId id="462" r:id="rId94"/>
    <p:sldId id="467" r:id="rId95"/>
    <p:sldId id="495" r:id="rId96"/>
  </p:sldIdLst>
  <p:sldSz cx="9144000" cy="5143500" type="screen16x9"/>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035" autoAdjust="0"/>
  </p:normalViewPr>
  <p:slideViewPr>
    <p:cSldViewPr snapToGrid="0" snapToObjects="1">
      <p:cViewPr varScale="1">
        <p:scale>
          <a:sx n="189" d="100"/>
          <a:sy n="189" d="100"/>
        </p:scale>
        <p:origin x="-120" y="-43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handoutMaster" Target="handoutMasters/handoutMaster1.xml"/><Relationship Id="rId99" Type="http://schemas.openxmlformats.org/officeDocument/2006/relationships/printerSettings" Target="printerSettings/printerSettings1.bin"/><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presProps" Target="pres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3F9FEC-452B-3E42-AC6A-1FC1B19E7C27}" type="doc">
      <dgm:prSet loTypeId="urn:microsoft.com/office/officeart/2005/8/layout/radial4" loCatId="" qsTypeId="urn:microsoft.com/office/officeart/2005/8/quickstyle/simple4" qsCatId="simple" csTypeId="urn:microsoft.com/office/officeart/2005/8/colors/accent1_2" csCatId="accent1" phldr="1"/>
      <dgm:spPr/>
      <dgm:t>
        <a:bodyPr/>
        <a:lstStyle/>
        <a:p>
          <a:endParaRPr lang="en-US"/>
        </a:p>
      </dgm:t>
    </dgm:pt>
    <dgm:pt modelId="{B89A8630-6279-DE42-889C-9E129F620CA6}">
      <dgm:prSet phldrT="[Text]"/>
      <dgm:spPr>
        <a:solidFill>
          <a:srgbClr val="D9D9D9"/>
        </a:solidFill>
        <a:ln w="28575" cmpd="sng">
          <a:solidFill>
            <a:srgbClr val="000000"/>
          </a:solidFill>
        </a:ln>
        <a:effectLst/>
      </dgm:spPr>
      <dgm:t>
        <a:bodyPr/>
        <a:lstStyle/>
        <a:p>
          <a:r>
            <a:rPr lang="en-US" b="1" dirty="0" smtClean="0">
              <a:solidFill>
                <a:srgbClr val="404040"/>
              </a:solidFill>
              <a:latin typeface="Helvetica Neue"/>
              <a:cs typeface="Helvetica Neue"/>
            </a:rPr>
            <a:t>Information System</a:t>
          </a:r>
          <a:endParaRPr lang="en-US" b="1" dirty="0">
            <a:solidFill>
              <a:srgbClr val="404040"/>
            </a:solidFill>
            <a:latin typeface="Helvetica Neue"/>
            <a:cs typeface="Helvetica Neue"/>
          </a:endParaRPr>
        </a:p>
      </dgm:t>
    </dgm:pt>
    <dgm:pt modelId="{2F6E2E89-216E-B24D-8AE9-CB7C5EC83C4E}" type="parTrans" cxnId="{356A63E5-35D2-1A4B-BDCE-6ADC58927CB1}">
      <dgm:prSet/>
      <dgm:spPr/>
      <dgm:t>
        <a:bodyPr/>
        <a:lstStyle/>
        <a:p>
          <a:endParaRPr lang="en-US"/>
        </a:p>
      </dgm:t>
    </dgm:pt>
    <dgm:pt modelId="{F5BE5A6B-480C-F74A-B3D6-1B2BB8251248}" type="sibTrans" cxnId="{356A63E5-35D2-1A4B-BDCE-6ADC58927CB1}">
      <dgm:prSet/>
      <dgm:spPr/>
      <dgm:t>
        <a:bodyPr/>
        <a:lstStyle/>
        <a:p>
          <a:endParaRPr lang="en-US"/>
        </a:p>
      </dgm:t>
    </dgm:pt>
    <dgm:pt modelId="{2A1AC09A-987F-FC4B-8BA2-FC07FDDEA6DE}">
      <dgm:prSet phldrT="[Text]"/>
      <dgm:spPr>
        <a:solidFill>
          <a:srgbClr val="D9D9D9"/>
        </a:solidFill>
        <a:ln w="28575" cmpd="sng">
          <a:solidFill>
            <a:srgbClr val="000000"/>
          </a:solidFill>
        </a:ln>
        <a:effectLst/>
      </dgm:spPr>
      <dgm:t>
        <a:bodyPr/>
        <a:lstStyle/>
        <a:p>
          <a:r>
            <a:rPr lang="en-US" dirty="0" smtClean="0">
              <a:solidFill>
                <a:srgbClr val="404040"/>
              </a:solidFill>
              <a:latin typeface="Helvetica Neue"/>
              <a:cs typeface="Helvetica Neue"/>
            </a:rPr>
            <a:t>People</a:t>
          </a:r>
          <a:endParaRPr lang="en-US" dirty="0">
            <a:solidFill>
              <a:srgbClr val="404040"/>
            </a:solidFill>
            <a:latin typeface="Helvetica Neue"/>
            <a:cs typeface="Helvetica Neue"/>
          </a:endParaRPr>
        </a:p>
      </dgm:t>
    </dgm:pt>
    <dgm:pt modelId="{710AF722-C1DB-3F41-968A-CE28447DBE35}" type="parTrans" cxnId="{79EECDC2-DA23-FE4A-9BBA-DBD3AE6FFEE7}">
      <dgm:prSet/>
      <dgm:spPr>
        <a:solidFill>
          <a:srgbClr val="D9D9D9"/>
        </a:solidFill>
        <a:ln w="28575" cmpd="sng">
          <a:solidFill>
            <a:srgbClr val="000000"/>
          </a:solidFill>
        </a:ln>
        <a:effectLst/>
      </dgm:spPr>
      <dgm:t>
        <a:bodyPr/>
        <a:lstStyle/>
        <a:p>
          <a:endParaRPr lang="en-US">
            <a:solidFill>
              <a:srgbClr val="404040"/>
            </a:solidFill>
            <a:latin typeface="Helvetica Neue"/>
            <a:cs typeface="Helvetica Neue"/>
          </a:endParaRPr>
        </a:p>
      </dgm:t>
    </dgm:pt>
    <dgm:pt modelId="{ACA8758F-867C-2A42-A2B4-ED05F3920E2E}" type="sibTrans" cxnId="{79EECDC2-DA23-FE4A-9BBA-DBD3AE6FFEE7}">
      <dgm:prSet/>
      <dgm:spPr/>
      <dgm:t>
        <a:bodyPr/>
        <a:lstStyle/>
        <a:p>
          <a:endParaRPr lang="en-US"/>
        </a:p>
      </dgm:t>
    </dgm:pt>
    <dgm:pt modelId="{91B88FFB-7240-5743-B646-968E87E64A75}">
      <dgm:prSet phldrT="[Text]"/>
      <dgm:spPr>
        <a:solidFill>
          <a:srgbClr val="D9D9D9"/>
        </a:solidFill>
        <a:ln w="28575" cmpd="sng">
          <a:solidFill>
            <a:srgbClr val="000000"/>
          </a:solidFill>
        </a:ln>
        <a:effectLst/>
      </dgm:spPr>
      <dgm:t>
        <a:bodyPr/>
        <a:lstStyle/>
        <a:p>
          <a:r>
            <a:rPr lang="en-US" dirty="0" smtClean="0">
              <a:solidFill>
                <a:srgbClr val="404040"/>
              </a:solidFill>
              <a:latin typeface="Helvetica Neue"/>
              <a:cs typeface="Helvetica Neue"/>
            </a:rPr>
            <a:t>Data</a:t>
          </a:r>
          <a:endParaRPr lang="en-US" dirty="0">
            <a:solidFill>
              <a:srgbClr val="404040"/>
            </a:solidFill>
            <a:latin typeface="Helvetica Neue"/>
            <a:cs typeface="Helvetica Neue"/>
          </a:endParaRPr>
        </a:p>
      </dgm:t>
    </dgm:pt>
    <dgm:pt modelId="{C5A9603C-8461-904E-A987-62D61FE9F730}" type="parTrans" cxnId="{48561105-176D-F34C-A3EF-5583EFC0AEBA}">
      <dgm:prSet/>
      <dgm:spPr>
        <a:solidFill>
          <a:srgbClr val="D9D9D9"/>
        </a:solidFill>
        <a:ln w="28575" cmpd="sng">
          <a:solidFill>
            <a:srgbClr val="000000"/>
          </a:solidFill>
        </a:ln>
        <a:effectLst/>
      </dgm:spPr>
      <dgm:t>
        <a:bodyPr/>
        <a:lstStyle/>
        <a:p>
          <a:endParaRPr lang="en-US">
            <a:solidFill>
              <a:srgbClr val="404040"/>
            </a:solidFill>
            <a:latin typeface="Helvetica Neue"/>
            <a:cs typeface="Helvetica Neue"/>
          </a:endParaRPr>
        </a:p>
      </dgm:t>
    </dgm:pt>
    <dgm:pt modelId="{00A233C1-C47A-1A47-928F-B6E335766AFC}" type="sibTrans" cxnId="{48561105-176D-F34C-A3EF-5583EFC0AEBA}">
      <dgm:prSet/>
      <dgm:spPr/>
      <dgm:t>
        <a:bodyPr/>
        <a:lstStyle/>
        <a:p>
          <a:endParaRPr lang="en-US"/>
        </a:p>
      </dgm:t>
    </dgm:pt>
    <dgm:pt modelId="{95709603-D590-0A4F-A3DF-CC9FA3D884BA}">
      <dgm:prSet phldrT="[Text]"/>
      <dgm:spPr>
        <a:solidFill>
          <a:srgbClr val="D9D9D9"/>
        </a:solidFill>
        <a:ln w="28575" cmpd="sng">
          <a:solidFill>
            <a:schemeClr val="tx1"/>
          </a:solidFill>
        </a:ln>
        <a:effectLst/>
      </dgm:spPr>
      <dgm:t>
        <a:bodyPr/>
        <a:lstStyle/>
        <a:p>
          <a:r>
            <a:rPr lang="en-US" dirty="0" smtClean="0">
              <a:solidFill>
                <a:srgbClr val="404040"/>
              </a:solidFill>
              <a:latin typeface="Helvetica Neue"/>
              <a:cs typeface="Helvetica Neue"/>
            </a:rPr>
            <a:t>Software</a:t>
          </a:r>
          <a:endParaRPr lang="en-US" dirty="0">
            <a:solidFill>
              <a:srgbClr val="404040"/>
            </a:solidFill>
            <a:latin typeface="Helvetica Neue"/>
            <a:cs typeface="Helvetica Neue"/>
          </a:endParaRPr>
        </a:p>
      </dgm:t>
    </dgm:pt>
    <dgm:pt modelId="{76ECF7FC-E76F-B648-B514-D3914FE31FBB}" type="parTrans" cxnId="{7F5D4F41-CA77-2443-90B9-3FBB6FC077A8}">
      <dgm:prSet/>
      <dgm:spPr>
        <a:solidFill>
          <a:srgbClr val="D9D9D9"/>
        </a:solidFill>
        <a:ln w="28575" cmpd="sng">
          <a:solidFill>
            <a:srgbClr val="000000"/>
          </a:solidFill>
        </a:ln>
        <a:effectLst/>
      </dgm:spPr>
      <dgm:t>
        <a:bodyPr/>
        <a:lstStyle/>
        <a:p>
          <a:endParaRPr lang="en-US">
            <a:solidFill>
              <a:srgbClr val="404040"/>
            </a:solidFill>
            <a:latin typeface="Helvetica Neue"/>
            <a:cs typeface="Helvetica Neue"/>
          </a:endParaRPr>
        </a:p>
      </dgm:t>
    </dgm:pt>
    <dgm:pt modelId="{0F003E59-C7F4-C54F-9372-18EA9C772274}" type="sibTrans" cxnId="{7F5D4F41-CA77-2443-90B9-3FBB6FC077A8}">
      <dgm:prSet/>
      <dgm:spPr/>
      <dgm:t>
        <a:bodyPr/>
        <a:lstStyle/>
        <a:p>
          <a:endParaRPr lang="en-US"/>
        </a:p>
      </dgm:t>
    </dgm:pt>
    <dgm:pt modelId="{B5E8E98A-42D8-484E-B55B-387353B95EFB}">
      <dgm:prSet phldrT="[Text]"/>
      <dgm:spPr>
        <a:solidFill>
          <a:srgbClr val="D9D9D9"/>
        </a:solidFill>
        <a:ln w="28575" cmpd="sng">
          <a:solidFill>
            <a:srgbClr val="000000"/>
          </a:solidFill>
        </a:ln>
        <a:effectLst/>
      </dgm:spPr>
      <dgm:t>
        <a:bodyPr/>
        <a:lstStyle/>
        <a:p>
          <a:r>
            <a:rPr lang="en-US" dirty="0" smtClean="0">
              <a:solidFill>
                <a:srgbClr val="404040"/>
              </a:solidFill>
              <a:latin typeface="Helvetica Neue"/>
              <a:cs typeface="Helvetica Neue"/>
            </a:rPr>
            <a:t>Hardware</a:t>
          </a:r>
          <a:endParaRPr lang="en-US" dirty="0">
            <a:solidFill>
              <a:srgbClr val="404040"/>
            </a:solidFill>
            <a:latin typeface="Helvetica Neue"/>
            <a:cs typeface="Helvetica Neue"/>
          </a:endParaRPr>
        </a:p>
      </dgm:t>
    </dgm:pt>
    <dgm:pt modelId="{D0874E5D-05E3-B743-9775-8AF37F61A27F}" type="parTrans" cxnId="{A92CAAFB-BA12-C04C-8232-7281DBFFE0C3}">
      <dgm:prSet/>
      <dgm:spPr>
        <a:solidFill>
          <a:srgbClr val="D9D9D9"/>
        </a:solidFill>
        <a:ln w="28575" cmpd="sng">
          <a:solidFill>
            <a:srgbClr val="000000"/>
          </a:solidFill>
        </a:ln>
        <a:effectLst/>
      </dgm:spPr>
      <dgm:t>
        <a:bodyPr/>
        <a:lstStyle/>
        <a:p>
          <a:endParaRPr lang="en-US">
            <a:solidFill>
              <a:srgbClr val="404040"/>
            </a:solidFill>
            <a:latin typeface="Helvetica Neue"/>
            <a:cs typeface="Helvetica Neue"/>
          </a:endParaRPr>
        </a:p>
      </dgm:t>
    </dgm:pt>
    <dgm:pt modelId="{DE462D66-1D67-344F-AEC3-50BA22E5A6B5}" type="sibTrans" cxnId="{A92CAAFB-BA12-C04C-8232-7281DBFFE0C3}">
      <dgm:prSet/>
      <dgm:spPr/>
      <dgm:t>
        <a:bodyPr/>
        <a:lstStyle/>
        <a:p>
          <a:endParaRPr lang="en-US"/>
        </a:p>
      </dgm:t>
    </dgm:pt>
    <dgm:pt modelId="{A929DA07-173F-A943-A22C-D2C12127266A}">
      <dgm:prSet phldrT="[Text]"/>
      <dgm:spPr>
        <a:solidFill>
          <a:srgbClr val="D9D9D9"/>
        </a:solidFill>
        <a:ln w="28575" cmpd="sng">
          <a:solidFill>
            <a:srgbClr val="000000"/>
          </a:solidFill>
        </a:ln>
        <a:effectLst/>
      </dgm:spPr>
      <dgm:t>
        <a:bodyPr/>
        <a:lstStyle/>
        <a:p>
          <a:r>
            <a:rPr lang="en-US" dirty="0" smtClean="0">
              <a:solidFill>
                <a:srgbClr val="404040"/>
              </a:solidFill>
              <a:latin typeface="Helvetica Neue"/>
              <a:cs typeface="Helvetica Neue"/>
            </a:rPr>
            <a:t>Communication</a:t>
          </a:r>
          <a:endParaRPr lang="en-US" dirty="0">
            <a:solidFill>
              <a:srgbClr val="404040"/>
            </a:solidFill>
            <a:latin typeface="Helvetica Neue"/>
            <a:cs typeface="Helvetica Neue"/>
          </a:endParaRPr>
        </a:p>
      </dgm:t>
    </dgm:pt>
    <dgm:pt modelId="{71187854-2FFA-6940-B376-B463C75A8715}" type="parTrans" cxnId="{5B919B2E-EB02-1D4B-B8F9-48D1C07448C4}">
      <dgm:prSet/>
      <dgm:spPr>
        <a:solidFill>
          <a:srgbClr val="D9D9D9"/>
        </a:solidFill>
        <a:ln w="28575" cmpd="sng">
          <a:solidFill>
            <a:srgbClr val="000000"/>
          </a:solidFill>
        </a:ln>
        <a:effectLst/>
      </dgm:spPr>
      <dgm:t>
        <a:bodyPr/>
        <a:lstStyle/>
        <a:p>
          <a:endParaRPr lang="en-US">
            <a:solidFill>
              <a:srgbClr val="404040"/>
            </a:solidFill>
            <a:latin typeface="Helvetica Neue"/>
            <a:cs typeface="Helvetica Neue"/>
          </a:endParaRPr>
        </a:p>
      </dgm:t>
    </dgm:pt>
    <dgm:pt modelId="{98CC1439-6D05-174D-91C4-5711BCD19659}" type="sibTrans" cxnId="{5B919B2E-EB02-1D4B-B8F9-48D1C07448C4}">
      <dgm:prSet/>
      <dgm:spPr/>
      <dgm:t>
        <a:bodyPr/>
        <a:lstStyle/>
        <a:p>
          <a:endParaRPr lang="en-US"/>
        </a:p>
      </dgm:t>
    </dgm:pt>
    <dgm:pt modelId="{2FC84ECB-F565-6940-98C1-BE06AE8A1CFE}" type="pres">
      <dgm:prSet presAssocID="{453F9FEC-452B-3E42-AC6A-1FC1B19E7C27}" presName="cycle" presStyleCnt="0">
        <dgm:presLayoutVars>
          <dgm:chMax val="1"/>
          <dgm:dir/>
          <dgm:animLvl val="ctr"/>
          <dgm:resizeHandles val="exact"/>
        </dgm:presLayoutVars>
      </dgm:prSet>
      <dgm:spPr/>
      <dgm:t>
        <a:bodyPr/>
        <a:lstStyle/>
        <a:p>
          <a:endParaRPr lang="en-US"/>
        </a:p>
      </dgm:t>
    </dgm:pt>
    <dgm:pt modelId="{EB57217E-D189-A946-87C9-D0A6DA143C74}" type="pres">
      <dgm:prSet presAssocID="{B89A8630-6279-DE42-889C-9E129F620CA6}" presName="centerShape" presStyleLbl="node0" presStyleIdx="0" presStyleCnt="1"/>
      <dgm:spPr/>
      <dgm:t>
        <a:bodyPr/>
        <a:lstStyle/>
        <a:p>
          <a:endParaRPr lang="en-US"/>
        </a:p>
      </dgm:t>
    </dgm:pt>
    <dgm:pt modelId="{63FC276A-0619-5C4A-909C-7A95C41F2AB6}" type="pres">
      <dgm:prSet presAssocID="{710AF722-C1DB-3F41-968A-CE28447DBE35}" presName="parTrans" presStyleLbl="bgSibTrans2D1" presStyleIdx="0" presStyleCnt="5"/>
      <dgm:spPr/>
      <dgm:t>
        <a:bodyPr/>
        <a:lstStyle/>
        <a:p>
          <a:endParaRPr lang="en-US"/>
        </a:p>
      </dgm:t>
    </dgm:pt>
    <dgm:pt modelId="{13E28554-A1D0-A642-92A3-3600CDD2508B}" type="pres">
      <dgm:prSet presAssocID="{2A1AC09A-987F-FC4B-8BA2-FC07FDDEA6DE}" presName="node" presStyleLbl="node1" presStyleIdx="0" presStyleCnt="5">
        <dgm:presLayoutVars>
          <dgm:bulletEnabled val="1"/>
        </dgm:presLayoutVars>
      </dgm:prSet>
      <dgm:spPr/>
      <dgm:t>
        <a:bodyPr/>
        <a:lstStyle/>
        <a:p>
          <a:endParaRPr lang="en-US"/>
        </a:p>
      </dgm:t>
    </dgm:pt>
    <dgm:pt modelId="{B5D759D3-31C1-3041-9149-31992AC60F85}" type="pres">
      <dgm:prSet presAssocID="{C5A9603C-8461-904E-A987-62D61FE9F730}" presName="parTrans" presStyleLbl="bgSibTrans2D1" presStyleIdx="1" presStyleCnt="5"/>
      <dgm:spPr/>
      <dgm:t>
        <a:bodyPr/>
        <a:lstStyle/>
        <a:p>
          <a:endParaRPr lang="en-US"/>
        </a:p>
      </dgm:t>
    </dgm:pt>
    <dgm:pt modelId="{B31F5E5F-361B-D44D-8A70-695FCA89B1C3}" type="pres">
      <dgm:prSet presAssocID="{91B88FFB-7240-5743-B646-968E87E64A75}" presName="node" presStyleLbl="node1" presStyleIdx="1" presStyleCnt="5">
        <dgm:presLayoutVars>
          <dgm:bulletEnabled val="1"/>
        </dgm:presLayoutVars>
      </dgm:prSet>
      <dgm:spPr/>
      <dgm:t>
        <a:bodyPr/>
        <a:lstStyle/>
        <a:p>
          <a:endParaRPr lang="en-US"/>
        </a:p>
      </dgm:t>
    </dgm:pt>
    <dgm:pt modelId="{527892D1-560B-524B-B92F-004F81BD188D}" type="pres">
      <dgm:prSet presAssocID="{76ECF7FC-E76F-B648-B514-D3914FE31FBB}" presName="parTrans" presStyleLbl="bgSibTrans2D1" presStyleIdx="2" presStyleCnt="5"/>
      <dgm:spPr/>
      <dgm:t>
        <a:bodyPr/>
        <a:lstStyle/>
        <a:p>
          <a:endParaRPr lang="en-US"/>
        </a:p>
      </dgm:t>
    </dgm:pt>
    <dgm:pt modelId="{722602F9-1F73-E740-9472-FA1ECD1A7CA7}" type="pres">
      <dgm:prSet presAssocID="{95709603-D590-0A4F-A3DF-CC9FA3D884BA}" presName="node" presStyleLbl="node1" presStyleIdx="2" presStyleCnt="5">
        <dgm:presLayoutVars>
          <dgm:bulletEnabled val="1"/>
        </dgm:presLayoutVars>
      </dgm:prSet>
      <dgm:spPr/>
      <dgm:t>
        <a:bodyPr/>
        <a:lstStyle/>
        <a:p>
          <a:endParaRPr lang="en-US"/>
        </a:p>
      </dgm:t>
    </dgm:pt>
    <dgm:pt modelId="{141E3FE6-1F1F-114F-8C6D-FA0CB68561BE}" type="pres">
      <dgm:prSet presAssocID="{D0874E5D-05E3-B743-9775-8AF37F61A27F}" presName="parTrans" presStyleLbl="bgSibTrans2D1" presStyleIdx="3" presStyleCnt="5"/>
      <dgm:spPr/>
      <dgm:t>
        <a:bodyPr/>
        <a:lstStyle/>
        <a:p>
          <a:endParaRPr lang="en-US"/>
        </a:p>
      </dgm:t>
    </dgm:pt>
    <dgm:pt modelId="{BFF5AE96-1EFC-DF4F-82E4-6BFB5FAB15EB}" type="pres">
      <dgm:prSet presAssocID="{B5E8E98A-42D8-484E-B55B-387353B95EFB}" presName="node" presStyleLbl="node1" presStyleIdx="3" presStyleCnt="5">
        <dgm:presLayoutVars>
          <dgm:bulletEnabled val="1"/>
        </dgm:presLayoutVars>
      </dgm:prSet>
      <dgm:spPr/>
      <dgm:t>
        <a:bodyPr/>
        <a:lstStyle/>
        <a:p>
          <a:endParaRPr lang="en-US"/>
        </a:p>
      </dgm:t>
    </dgm:pt>
    <dgm:pt modelId="{6349D31D-6AA3-324A-8F6D-9185DAB80A45}" type="pres">
      <dgm:prSet presAssocID="{71187854-2FFA-6940-B376-B463C75A8715}" presName="parTrans" presStyleLbl="bgSibTrans2D1" presStyleIdx="4" presStyleCnt="5"/>
      <dgm:spPr/>
      <dgm:t>
        <a:bodyPr/>
        <a:lstStyle/>
        <a:p>
          <a:endParaRPr lang="en-US"/>
        </a:p>
      </dgm:t>
    </dgm:pt>
    <dgm:pt modelId="{18BC12CA-D3F6-D94A-A46F-911B60841EB2}" type="pres">
      <dgm:prSet presAssocID="{A929DA07-173F-A943-A22C-D2C12127266A}" presName="node" presStyleLbl="node1" presStyleIdx="4" presStyleCnt="5">
        <dgm:presLayoutVars>
          <dgm:bulletEnabled val="1"/>
        </dgm:presLayoutVars>
      </dgm:prSet>
      <dgm:spPr/>
      <dgm:t>
        <a:bodyPr/>
        <a:lstStyle/>
        <a:p>
          <a:endParaRPr lang="en-US"/>
        </a:p>
      </dgm:t>
    </dgm:pt>
  </dgm:ptLst>
  <dgm:cxnLst>
    <dgm:cxn modelId="{B338CB42-F3DF-954C-B0BB-911971D3F4FB}" type="presOf" srcId="{2A1AC09A-987F-FC4B-8BA2-FC07FDDEA6DE}" destId="{13E28554-A1D0-A642-92A3-3600CDD2508B}" srcOrd="0" destOrd="0" presId="urn:microsoft.com/office/officeart/2005/8/layout/radial4"/>
    <dgm:cxn modelId="{37EB8778-D7C8-CB4F-A7EC-D92B325F3D7A}" type="presOf" srcId="{710AF722-C1DB-3F41-968A-CE28447DBE35}" destId="{63FC276A-0619-5C4A-909C-7A95C41F2AB6}" srcOrd="0" destOrd="0" presId="urn:microsoft.com/office/officeart/2005/8/layout/radial4"/>
    <dgm:cxn modelId="{3558C6AF-96F5-D34A-940B-90A6330A185A}" type="presOf" srcId="{95709603-D590-0A4F-A3DF-CC9FA3D884BA}" destId="{722602F9-1F73-E740-9472-FA1ECD1A7CA7}" srcOrd="0" destOrd="0" presId="urn:microsoft.com/office/officeart/2005/8/layout/radial4"/>
    <dgm:cxn modelId="{74443781-9943-C845-94F0-8CF3061E9BDB}" type="presOf" srcId="{A929DA07-173F-A943-A22C-D2C12127266A}" destId="{18BC12CA-D3F6-D94A-A46F-911B60841EB2}" srcOrd="0" destOrd="0" presId="urn:microsoft.com/office/officeart/2005/8/layout/radial4"/>
    <dgm:cxn modelId="{0365E4D6-C0E6-104C-8C52-3F2E1F2A903D}" type="presOf" srcId="{C5A9603C-8461-904E-A987-62D61FE9F730}" destId="{B5D759D3-31C1-3041-9149-31992AC60F85}" srcOrd="0" destOrd="0" presId="urn:microsoft.com/office/officeart/2005/8/layout/radial4"/>
    <dgm:cxn modelId="{9541A51B-0B9A-C84B-8A03-C3DC2694863A}" type="presOf" srcId="{76ECF7FC-E76F-B648-B514-D3914FE31FBB}" destId="{527892D1-560B-524B-B92F-004F81BD188D}" srcOrd="0" destOrd="0" presId="urn:microsoft.com/office/officeart/2005/8/layout/radial4"/>
    <dgm:cxn modelId="{9D1D2D29-36D6-3541-AAC7-2A1F56157342}" type="presOf" srcId="{91B88FFB-7240-5743-B646-968E87E64A75}" destId="{B31F5E5F-361B-D44D-8A70-695FCA89B1C3}" srcOrd="0" destOrd="0" presId="urn:microsoft.com/office/officeart/2005/8/layout/radial4"/>
    <dgm:cxn modelId="{5B919B2E-EB02-1D4B-B8F9-48D1C07448C4}" srcId="{B89A8630-6279-DE42-889C-9E129F620CA6}" destId="{A929DA07-173F-A943-A22C-D2C12127266A}" srcOrd="4" destOrd="0" parTransId="{71187854-2FFA-6940-B376-B463C75A8715}" sibTransId="{98CC1439-6D05-174D-91C4-5711BCD19659}"/>
    <dgm:cxn modelId="{FE2121B4-03F6-E44E-BDDE-1828FF9F4F1D}" type="presOf" srcId="{B5E8E98A-42D8-484E-B55B-387353B95EFB}" destId="{BFF5AE96-1EFC-DF4F-82E4-6BFB5FAB15EB}" srcOrd="0" destOrd="0" presId="urn:microsoft.com/office/officeart/2005/8/layout/radial4"/>
    <dgm:cxn modelId="{614A6512-9A2E-F94F-AA04-D984931443EC}" type="presOf" srcId="{D0874E5D-05E3-B743-9775-8AF37F61A27F}" destId="{141E3FE6-1F1F-114F-8C6D-FA0CB68561BE}" srcOrd="0" destOrd="0" presId="urn:microsoft.com/office/officeart/2005/8/layout/radial4"/>
    <dgm:cxn modelId="{A92CAAFB-BA12-C04C-8232-7281DBFFE0C3}" srcId="{B89A8630-6279-DE42-889C-9E129F620CA6}" destId="{B5E8E98A-42D8-484E-B55B-387353B95EFB}" srcOrd="3" destOrd="0" parTransId="{D0874E5D-05E3-B743-9775-8AF37F61A27F}" sibTransId="{DE462D66-1D67-344F-AEC3-50BA22E5A6B5}"/>
    <dgm:cxn modelId="{79EECDC2-DA23-FE4A-9BBA-DBD3AE6FFEE7}" srcId="{B89A8630-6279-DE42-889C-9E129F620CA6}" destId="{2A1AC09A-987F-FC4B-8BA2-FC07FDDEA6DE}" srcOrd="0" destOrd="0" parTransId="{710AF722-C1DB-3F41-968A-CE28447DBE35}" sibTransId="{ACA8758F-867C-2A42-A2B4-ED05F3920E2E}"/>
    <dgm:cxn modelId="{25615C23-20E4-F845-A7DC-7B80326E7832}" type="presOf" srcId="{B89A8630-6279-DE42-889C-9E129F620CA6}" destId="{EB57217E-D189-A946-87C9-D0A6DA143C74}" srcOrd="0" destOrd="0" presId="urn:microsoft.com/office/officeart/2005/8/layout/radial4"/>
    <dgm:cxn modelId="{3F494FE4-D023-EB4F-9343-279A8581C348}" type="presOf" srcId="{71187854-2FFA-6940-B376-B463C75A8715}" destId="{6349D31D-6AA3-324A-8F6D-9185DAB80A45}" srcOrd="0" destOrd="0" presId="urn:microsoft.com/office/officeart/2005/8/layout/radial4"/>
    <dgm:cxn modelId="{356A63E5-35D2-1A4B-BDCE-6ADC58927CB1}" srcId="{453F9FEC-452B-3E42-AC6A-1FC1B19E7C27}" destId="{B89A8630-6279-DE42-889C-9E129F620CA6}" srcOrd="0" destOrd="0" parTransId="{2F6E2E89-216E-B24D-8AE9-CB7C5EC83C4E}" sibTransId="{F5BE5A6B-480C-F74A-B3D6-1B2BB8251248}"/>
    <dgm:cxn modelId="{C04B798A-7F70-0D49-BFFE-2C2D549E102B}" type="presOf" srcId="{453F9FEC-452B-3E42-AC6A-1FC1B19E7C27}" destId="{2FC84ECB-F565-6940-98C1-BE06AE8A1CFE}" srcOrd="0" destOrd="0" presId="urn:microsoft.com/office/officeart/2005/8/layout/radial4"/>
    <dgm:cxn modelId="{7F5D4F41-CA77-2443-90B9-3FBB6FC077A8}" srcId="{B89A8630-6279-DE42-889C-9E129F620CA6}" destId="{95709603-D590-0A4F-A3DF-CC9FA3D884BA}" srcOrd="2" destOrd="0" parTransId="{76ECF7FC-E76F-B648-B514-D3914FE31FBB}" sibTransId="{0F003E59-C7F4-C54F-9372-18EA9C772274}"/>
    <dgm:cxn modelId="{48561105-176D-F34C-A3EF-5583EFC0AEBA}" srcId="{B89A8630-6279-DE42-889C-9E129F620CA6}" destId="{91B88FFB-7240-5743-B646-968E87E64A75}" srcOrd="1" destOrd="0" parTransId="{C5A9603C-8461-904E-A987-62D61FE9F730}" sibTransId="{00A233C1-C47A-1A47-928F-B6E335766AFC}"/>
    <dgm:cxn modelId="{BC0CA3AD-1ACA-B944-AE48-183F39E8D503}" type="presParOf" srcId="{2FC84ECB-F565-6940-98C1-BE06AE8A1CFE}" destId="{EB57217E-D189-A946-87C9-D0A6DA143C74}" srcOrd="0" destOrd="0" presId="urn:microsoft.com/office/officeart/2005/8/layout/radial4"/>
    <dgm:cxn modelId="{89B3B910-C782-B042-A8E9-43AF3C35E8FC}" type="presParOf" srcId="{2FC84ECB-F565-6940-98C1-BE06AE8A1CFE}" destId="{63FC276A-0619-5C4A-909C-7A95C41F2AB6}" srcOrd="1" destOrd="0" presId="urn:microsoft.com/office/officeart/2005/8/layout/radial4"/>
    <dgm:cxn modelId="{93D92655-3ED9-5F4B-99B6-CDBDB61420D1}" type="presParOf" srcId="{2FC84ECB-F565-6940-98C1-BE06AE8A1CFE}" destId="{13E28554-A1D0-A642-92A3-3600CDD2508B}" srcOrd="2" destOrd="0" presId="urn:microsoft.com/office/officeart/2005/8/layout/radial4"/>
    <dgm:cxn modelId="{1D70B7BE-562F-3F49-A810-6F4CFEBB0B47}" type="presParOf" srcId="{2FC84ECB-F565-6940-98C1-BE06AE8A1CFE}" destId="{B5D759D3-31C1-3041-9149-31992AC60F85}" srcOrd="3" destOrd="0" presId="urn:microsoft.com/office/officeart/2005/8/layout/radial4"/>
    <dgm:cxn modelId="{46CD387B-B28D-F44E-9EEB-206E60E674A6}" type="presParOf" srcId="{2FC84ECB-F565-6940-98C1-BE06AE8A1CFE}" destId="{B31F5E5F-361B-D44D-8A70-695FCA89B1C3}" srcOrd="4" destOrd="0" presId="urn:microsoft.com/office/officeart/2005/8/layout/radial4"/>
    <dgm:cxn modelId="{C0207911-6893-E745-AE49-868B831BAAFE}" type="presParOf" srcId="{2FC84ECB-F565-6940-98C1-BE06AE8A1CFE}" destId="{527892D1-560B-524B-B92F-004F81BD188D}" srcOrd="5" destOrd="0" presId="urn:microsoft.com/office/officeart/2005/8/layout/radial4"/>
    <dgm:cxn modelId="{F908A144-800C-EA45-9229-4E06867528A1}" type="presParOf" srcId="{2FC84ECB-F565-6940-98C1-BE06AE8A1CFE}" destId="{722602F9-1F73-E740-9472-FA1ECD1A7CA7}" srcOrd="6" destOrd="0" presId="urn:microsoft.com/office/officeart/2005/8/layout/radial4"/>
    <dgm:cxn modelId="{01882BCC-E77E-B344-ACFA-6E65DC23D3EE}" type="presParOf" srcId="{2FC84ECB-F565-6940-98C1-BE06AE8A1CFE}" destId="{141E3FE6-1F1F-114F-8C6D-FA0CB68561BE}" srcOrd="7" destOrd="0" presId="urn:microsoft.com/office/officeart/2005/8/layout/radial4"/>
    <dgm:cxn modelId="{184FC96F-3CCB-B74B-896C-05ED0BB07206}" type="presParOf" srcId="{2FC84ECB-F565-6940-98C1-BE06AE8A1CFE}" destId="{BFF5AE96-1EFC-DF4F-82E4-6BFB5FAB15EB}" srcOrd="8" destOrd="0" presId="urn:microsoft.com/office/officeart/2005/8/layout/radial4"/>
    <dgm:cxn modelId="{1560D596-0CEE-4E45-B434-A52DA3C4B9AD}" type="presParOf" srcId="{2FC84ECB-F565-6940-98C1-BE06AE8A1CFE}" destId="{6349D31D-6AA3-324A-8F6D-9185DAB80A45}" srcOrd="9" destOrd="0" presId="urn:microsoft.com/office/officeart/2005/8/layout/radial4"/>
    <dgm:cxn modelId="{A8500140-9E2C-7140-B94A-E3DA1B84F413}" type="presParOf" srcId="{2FC84ECB-F565-6940-98C1-BE06AE8A1CFE}" destId="{18BC12CA-D3F6-D94A-A46F-911B60841EB2}" srcOrd="1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57217E-D189-A946-87C9-D0A6DA143C74}">
      <dsp:nvSpPr>
        <dsp:cNvPr id="0" name=""/>
        <dsp:cNvSpPr/>
      </dsp:nvSpPr>
      <dsp:spPr>
        <a:xfrm>
          <a:off x="2348805" y="1889313"/>
          <a:ext cx="1398389" cy="1398389"/>
        </a:xfrm>
        <a:prstGeom prst="ellipse">
          <a:avLst/>
        </a:prstGeom>
        <a:solidFill>
          <a:srgbClr val="D9D9D9"/>
        </a:solidFill>
        <a:ln w="28575" cmpd="sng">
          <a:solidFill>
            <a:srgbClr val="00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solidFill>
                <a:srgbClr val="404040"/>
              </a:solidFill>
              <a:latin typeface="Helvetica Neue"/>
              <a:cs typeface="Helvetica Neue"/>
            </a:rPr>
            <a:t>Information System</a:t>
          </a:r>
          <a:endParaRPr lang="en-US" sz="1300" b="1" kern="1200" dirty="0">
            <a:solidFill>
              <a:srgbClr val="404040"/>
            </a:solidFill>
            <a:latin typeface="Helvetica Neue"/>
            <a:cs typeface="Helvetica Neue"/>
          </a:endParaRPr>
        </a:p>
      </dsp:txBody>
      <dsp:txXfrm>
        <a:off x="2553594" y="2094102"/>
        <a:ext cx="988811" cy="988811"/>
      </dsp:txXfrm>
    </dsp:sp>
    <dsp:sp modelId="{63FC276A-0619-5C4A-909C-7A95C41F2AB6}">
      <dsp:nvSpPr>
        <dsp:cNvPr id="0" name=""/>
        <dsp:cNvSpPr/>
      </dsp:nvSpPr>
      <dsp:spPr>
        <a:xfrm rot="10800000">
          <a:off x="991691" y="2389237"/>
          <a:ext cx="1282472" cy="398540"/>
        </a:xfrm>
        <a:prstGeom prst="leftArrow">
          <a:avLst>
            <a:gd name="adj1" fmla="val 60000"/>
            <a:gd name="adj2" fmla="val 50000"/>
          </a:avLst>
        </a:prstGeom>
        <a:solidFill>
          <a:srgbClr val="D9D9D9"/>
        </a:solidFill>
        <a:ln w="28575" cmpd="sng">
          <a:solidFill>
            <a:srgbClr val="000000"/>
          </a:solidFill>
        </a:ln>
        <a:effectLst/>
      </dsp:spPr>
      <dsp:style>
        <a:lnRef idx="0">
          <a:scrgbClr r="0" g="0" b="0"/>
        </a:lnRef>
        <a:fillRef idx="3">
          <a:scrgbClr r="0" g="0" b="0"/>
        </a:fillRef>
        <a:effectRef idx="2">
          <a:scrgbClr r="0" g="0" b="0"/>
        </a:effectRef>
        <a:fontRef idx="minor">
          <a:schemeClr val="lt1"/>
        </a:fontRef>
      </dsp:style>
    </dsp:sp>
    <dsp:sp modelId="{13E28554-A1D0-A642-92A3-3600CDD2508B}">
      <dsp:nvSpPr>
        <dsp:cNvPr id="0" name=""/>
        <dsp:cNvSpPr/>
      </dsp:nvSpPr>
      <dsp:spPr>
        <a:xfrm>
          <a:off x="327456" y="2057120"/>
          <a:ext cx="1328469" cy="1062775"/>
        </a:xfrm>
        <a:prstGeom prst="roundRect">
          <a:avLst>
            <a:gd name="adj" fmla="val 10000"/>
          </a:avLst>
        </a:prstGeom>
        <a:solidFill>
          <a:srgbClr val="D9D9D9"/>
        </a:solidFill>
        <a:ln w="28575" cmpd="sng">
          <a:solidFill>
            <a:srgbClr val="00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solidFill>
                <a:srgbClr val="404040"/>
              </a:solidFill>
              <a:latin typeface="Helvetica Neue"/>
              <a:cs typeface="Helvetica Neue"/>
            </a:rPr>
            <a:t>People</a:t>
          </a:r>
          <a:endParaRPr lang="en-US" sz="1300" kern="1200" dirty="0">
            <a:solidFill>
              <a:srgbClr val="404040"/>
            </a:solidFill>
            <a:latin typeface="Helvetica Neue"/>
            <a:cs typeface="Helvetica Neue"/>
          </a:endParaRPr>
        </a:p>
      </dsp:txBody>
      <dsp:txXfrm>
        <a:off x="358584" y="2088248"/>
        <a:ext cx="1266213" cy="1000519"/>
      </dsp:txXfrm>
    </dsp:sp>
    <dsp:sp modelId="{B5D759D3-31C1-3041-9149-31992AC60F85}">
      <dsp:nvSpPr>
        <dsp:cNvPr id="0" name=""/>
        <dsp:cNvSpPr/>
      </dsp:nvSpPr>
      <dsp:spPr>
        <a:xfrm rot="13500000">
          <a:off x="1406156" y="1388630"/>
          <a:ext cx="1282472" cy="398540"/>
        </a:xfrm>
        <a:prstGeom prst="leftArrow">
          <a:avLst>
            <a:gd name="adj1" fmla="val 60000"/>
            <a:gd name="adj2" fmla="val 50000"/>
          </a:avLst>
        </a:prstGeom>
        <a:solidFill>
          <a:srgbClr val="D9D9D9"/>
        </a:solidFill>
        <a:ln w="28575" cmpd="sng">
          <a:solidFill>
            <a:srgbClr val="000000"/>
          </a:solidFill>
        </a:ln>
        <a:effectLst/>
      </dsp:spPr>
      <dsp:style>
        <a:lnRef idx="0">
          <a:scrgbClr r="0" g="0" b="0"/>
        </a:lnRef>
        <a:fillRef idx="3">
          <a:scrgbClr r="0" g="0" b="0"/>
        </a:fillRef>
        <a:effectRef idx="2">
          <a:scrgbClr r="0" g="0" b="0"/>
        </a:effectRef>
        <a:fontRef idx="minor">
          <a:schemeClr val="lt1"/>
        </a:fontRef>
      </dsp:style>
    </dsp:sp>
    <dsp:sp modelId="{B31F5E5F-361B-D44D-8A70-695FCA89B1C3}">
      <dsp:nvSpPr>
        <dsp:cNvPr id="0" name=""/>
        <dsp:cNvSpPr/>
      </dsp:nvSpPr>
      <dsp:spPr>
        <a:xfrm>
          <a:off x="929735" y="603090"/>
          <a:ext cx="1328469" cy="1062775"/>
        </a:xfrm>
        <a:prstGeom prst="roundRect">
          <a:avLst>
            <a:gd name="adj" fmla="val 10000"/>
          </a:avLst>
        </a:prstGeom>
        <a:solidFill>
          <a:srgbClr val="D9D9D9"/>
        </a:solidFill>
        <a:ln w="28575" cmpd="sng">
          <a:solidFill>
            <a:srgbClr val="00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solidFill>
                <a:srgbClr val="404040"/>
              </a:solidFill>
              <a:latin typeface="Helvetica Neue"/>
              <a:cs typeface="Helvetica Neue"/>
            </a:rPr>
            <a:t>Data</a:t>
          </a:r>
          <a:endParaRPr lang="en-US" sz="1300" kern="1200" dirty="0">
            <a:solidFill>
              <a:srgbClr val="404040"/>
            </a:solidFill>
            <a:latin typeface="Helvetica Neue"/>
            <a:cs typeface="Helvetica Neue"/>
          </a:endParaRPr>
        </a:p>
      </dsp:txBody>
      <dsp:txXfrm>
        <a:off x="960863" y="634218"/>
        <a:ext cx="1266213" cy="1000519"/>
      </dsp:txXfrm>
    </dsp:sp>
    <dsp:sp modelId="{527892D1-560B-524B-B92F-004F81BD188D}">
      <dsp:nvSpPr>
        <dsp:cNvPr id="0" name=""/>
        <dsp:cNvSpPr/>
      </dsp:nvSpPr>
      <dsp:spPr>
        <a:xfrm rot="16200000">
          <a:off x="2406763" y="974165"/>
          <a:ext cx="1282472" cy="398540"/>
        </a:xfrm>
        <a:prstGeom prst="leftArrow">
          <a:avLst>
            <a:gd name="adj1" fmla="val 60000"/>
            <a:gd name="adj2" fmla="val 50000"/>
          </a:avLst>
        </a:prstGeom>
        <a:solidFill>
          <a:srgbClr val="D9D9D9"/>
        </a:solidFill>
        <a:ln w="28575" cmpd="sng">
          <a:solidFill>
            <a:srgbClr val="000000"/>
          </a:solidFill>
        </a:ln>
        <a:effectLst/>
      </dsp:spPr>
      <dsp:style>
        <a:lnRef idx="0">
          <a:scrgbClr r="0" g="0" b="0"/>
        </a:lnRef>
        <a:fillRef idx="3">
          <a:scrgbClr r="0" g="0" b="0"/>
        </a:fillRef>
        <a:effectRef idx="2">
          <a:scrgbClr r="0" g="0" b="0"/>
        </a:effectRef>
        <a:fontRef idx="minor">
          <a:schemeClr val="lt1"/>
        </a:fontRef>
      </dsp:style>
    </dsp:sp>
    <dsp:sp modelId="{722602F9-1F73-E740-9472-FA1ECD1A7CA7}">
      <dsp:nvSpPr>
        <dsp:cNvPr id="0" name=""/>
        <dsp:cNvSpPr/>
      </dsp:nvSpPr>
      <dsp:spPr>
        <a:xfrm>
          <a:off x="2383765" y="811"/>
          <a:ext cx="1328469" cy="1062775"/>
        </a:xfrm>
        <a:prstGeom prst="roundRect">
          <a:avLst>
            <a:gd name="adj" fmla="val 10000"/>
          </a:avLst>
        </a:prstGeom>
        <a:solidFill>
          <a:srgbClr val="D9D9D9"/>
        </a:solidFill>
        <a:ln w="28575" cmpd="sng">
          <a:solidFill>
            <a:schemeClr val="tx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solidFill>
                <a:srgbClr val="404040"/>
              </a:solidFill>
              <a:latin typeface="Helvetica Neue"/>
              <a:cs typeface="Helvetica Neue"/>
            </a:rPr>
            <a:t>Software</a:t>
          </a:r>
          <a:endParaRPr lang="en-US" sz="1300" kern="1200" dirty="0">
            <a:solidFill>
              <a:srgbClr val="404040"/>
            </a:solidFill>
            <a:latin typeface="Helvetica Neue"/>
            <a:cs typeface="Helvetica Neue"/>
          </a:endParaRPr>
        </a:p>
      </dsp:txBody>
      <dsp:txXfrm>
        <a:off x="2414893" y="31939"/>
        <a:ext cx="1266213" cy="1000519"/>
      </dsp:txXfrm>
    </dsp:sp>
    <dsp:sp modelId="{141E3FE6-1F1F-114F-8C6D-FA0CB68561BE}">
      <dsp:nvSpPr>
        <dsp:cNvPr id="0" name=""/>
        <dsp:cNvSpPr/>
      </dsp:nvSpPr>
      <dsp:spPr>
        <a:xfrm rot="18900000">
          <a:off x="3407370" y="1388630"/>
          <a:ext cx="1282472" cy="398540"/>
        </a:xfrm>
        <a:prstGeom prst="leftArrow">
          <a:avLst>
            <a:gd name="adj1" fmla="val 60000"/>
            <a:gd name="adj2" fmla="val 50000"/>
          </a:avLst>
        </a:prstGeom>
        <a:solidFill>
          <a:srgbClr val="D9D9D9"/>
        </a:solidFill>
        <a:ln w="28575" cmpd="sng">
          <a:solidFill>
            <a:srgbClr val="000000"/>
          </a:solidFill>
        </a:ln>
        <a:effectLst/>
      </dsp:spPr>
      <dsp:style>
        <a:lnRef idx="0">
          <a:scrgbClr r="0" g="0" b="0"/>
        </a:lnRef>
        <a:fillRef idx="3">
          <a:scrgbClr r="0" g="0" b="0"/>
        </a:fillRef>
        <a:effectRef idx="2">
          <a:scrgbClr r="0" g="0" b="0"/>
        </a:effectRef>
        <a:fontRef idx="minor">
          <a:schemeClr val="lt1"/>
        </a:fontRef>
      </dsp:style>
    </dsp:sp>
    <dsp:sp modelId="{BFF5AE96-1EFC-DF4F-82E4-6BFB5FAB15EB}">
      <dsp:nvSpPr>
        <dsp:cNvPr id="0" name=""/>
        <dsp:cNvSpPr/>
      </dsp:nvSpPr>
      <dsp:spPr>
        <a:xfrm>
          <a:off x="3837794" y="603090"/>
          <a:ext cx="1328469" cy="1062775"/>
        </a:xfrm>
        <a:prstGeom prst="roundRect">
          <a:avLst>
            <a:gd name="adj" fmla="val 10000"/>
          </a:avLst>
        </a:prstGeom>
        <a:solidFill>
          <a:srgbClr val="D9D9D9"/>
        </a:solidFill>
        <a:ln w="28575" cmpd="sng">
          <a:solidFill>
            <a:srgbClr val="00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solidFill>
                <a:srgbClr val="404040"/>
              </a:solidFill>
              <a:latin typeface="Helvetica Neue"/>
              <a:cs typeface="Helvetica Neue"/>
            </a:rPr>
            <a:t>Hardware</a:t>
          </a:r>
          <a:endParaRPr lang="en-US" sz="1300" kern="1200" dirty="0">
            <a:solidFill>
              <a:srgbClr val="404040"/>
            </a:solidFill>
            <a:latin typeface="Helvetica Neue"/>
            <a:cs typeface="Helvetica Neue"/>
          </a:endParaRPr>
        </a:p>
      </dsp:txBody>
      <dsp:txXfrm>
        <a:off x="3868922" y="634218"/>
        <a:ext cx="1266213" cy="1000519"/>
      </dsp:txXfrm>
    </dsp:sp>
    <dsp:sp modelId="{6349D31D-6AA3-324A-8F6D-9185DAB80A45}">
      <dsp:nvSpPr>
        <dsp:cNvPr id="0" name=""/>
        <dsp:cNvSpPr/>
      </dsp:nvSpPr>
      <dsp:spPr>
        <a:xfrm>
          <a:off x="3821835" y="2389237"/>
          <a:ext cx="1282472" cy="398540"/>
        </a:xfrm>
        <a:prstGeom prst="leftArrow">
          <a:avLst>
            <a:gd name="adj1" fmla="val 60000"/>
            <a:gd name="adj2" fmla="val 50000"/>
          </a:avLst>
        </a:prstGeom>
        <a:solidFill>
          <a:srgbClr val="D9D9D9"/>
        </a:solidFill>
        <a:ln w="28575" cmpd="sng">
          <a:solidFill>
            <a:srgbClr val="000000"/>
          </a:solidFill>
        </a:ln>
        <a:effectLst/>
      </dsp:spPr>
      <dsp:style>
        <a:lnRef idx="0">
          <a:scrgbClr r="0" g="0" b="0"/>
        </a:lnRef>
        <a:fillRef idx="3">
          <a:scrgbClr r="0" g="0" b="0"/>
        </a:fillRef>
        <a:effectRef idx="2">
          <a:scrgbClr r="0" g="0" b="0"/>
        </a:effectRef>
        <a:fontRef idx="minor">
          <a:schemeClr val="lt1"/>
        </a:fontRef>
      </dsp:style>
    </dsp:sp>
    <dsp:sp modelId="{18BC12CA-D3F6-D94A-A46F-911B60841EB2}">
      <dsp:nvSpPr>
        <dsp:cNvPr id="0" name=""/>
        <dsp:cNvSpPr/>
      </dsp:nvSpPr>
      <dsp:spPr>
        <a:xfrm>
          <a:off x="4440073" y="2057120"/>
          <a:ext cx="1328469" cy="1062775"/>
        </a:xfrm>
        <a:prstGeom prst="roundRect">
          <a:avLst>
            <a:gd name="adj" fmla="val 10000"/>
          </a:avLst>
        </a:prstGeom>
        <a:solidFill>
          <a:srgbClr val="D9D9D9"/>
        </a:solidFill>
        <a:ln w="28575" cmpd="sng">
          <a:solidFill>
            <a:srgbClr val="000000"/>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90000"/>
            </a:lnSpc>
            <a:spcBef>
              <a:spcPct val="0"/>
            </a:spcBef>
            <a:spcAft>
              <a:spcPct val="35000"/>
            </a:spcAft>
          </a:pPr>
          <a:r>
            <a:rPr lang="en-US" sz="1300" kern="1200" dirty="0" smtClean="0">
              <a:solidFill>
                <a:srgbClr val="404040"/>
              </a:solidFill>
              <a:latin typeface="Helvetica Neue"/>
              <a:cs typeface="Helvetica Neue"/>
            </a:rPr>
            <a:t>Communication</a:t>
          </a:r>
          <a:endParaRPr lang="en-US" sz="1300" kern="1200" dirty="0">
            <a:solidFill>
              <a:srgbClr val="404040"/>
            </a:solidFill>
            <a:latin typeface="Helvetica Neue"/>
            <a:cs typeface="Helvetica Neue"/>
          </a:endParaRPr>
        </a:p>
      </dsp:txBody>
      <dsp:txXfrm>
        <a:off x="4471201" y="2088248"/>
        <a:ext cx="1266213" cy="100051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32E826C9-271B-3F46-B542-2909921E1612}" type="datetimeFigureOut">
              <a:rPr lang="en-US" smtClean="0"/>
              <a:t>9/7/18</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A61EB7E2-0F64-654F-85D9-C58FE9A7EB0E}" type="slidenum">
              <a:rPr lang="en-US" smtClean="0"/>
              <a:t>‹#›</a:t>
            </a:fld>
            <a:endParaRPr lang="en-US"/>
          </a:p>
        </p:txBody>
      </p:sp>
    </p:spTree>
    <p:extLst>
      <p:ext uri="{BB962C8B-B14F-4D97-AF65-F5344CB8AC3E}">
        <p14:creationId xmlns:p14="http://schemas.microsoft.com/office/powerpoint/2010/main" val="12399675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23B888E0-98FB-F04B-B17F-409CAD36A82D}" type="datetimeFigureOut">
              <a:rPr lang="en-US" smtClean="0"/>
              <a:t>9/7/18</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2FBD79EE-CD2F-384E-BFB4-132770ACA039}" type="slidenum">
              <a:rPr lang="en-US" smtClean="0"/>
              <a:t>‹#›</a:t>
            </a:fld>
            <a:endParaRPr lang="en-US"/>
          </a:p>
        </p:txBody>
      </p:sp>
    </p:spTree>
    <p:extLst>
      <p:ext uri="{BB962C8B-B14F-4D97-AF65-F5344CB8AC3E}">
        <p14:creationId xmlns:p14="http://schemas.microsoft.com/office/powerpoint/2010/main" val="4867496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www.sei.cmu.edu/cbs/spiral2000/"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0</a:t>
            </a:fld>
            <a:endParaRPr lang="en-US"/>
          </a:p>
        </p:txBody>
      </p:sp>
    </p:spTree>
    <p:extLst>
      <p:ext uri="{BB962C8B-B14F-4D97-AF65-F5344CB8AC3E}">
        <p14:creationId xmlns:p14="http://schemas.microsoft.com/office/powerpoint/2010/main" val="6815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6DFFBB-DA9C-AF49-914D-35A2AC89D85C}" type="slidenum">
              <a:rPr lang="en-US"/>
              <a:pPr/>
              <a:t>12</a:t>
            </a:fld>
            <a:endParaRPr lang="en-US"/>
          </a:p>
        </p:txBody>
      </p:sp>
      <p:sp>
        <p:nvSpPr>
          <p:cNvPr id="1280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8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13</a:t>
            </a:fld>
            <a:endParaRPr lang="en-US"/>
          </a:p>
        </p:txBody>
      </p:sp>
    </p:spTree>
    <p:extLst>
      <p:ext uri="{BB962C8B-B14F-4D97-AF65-F5344CB8AC3E}">
        <p14:creationId xmlns:p14="http://schemas.microsoft.com/office/powerpoint/2010/main" val="1390411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16</a:t>
            </a:fld>
            <a:endParaRPr lang="en-US"/>
          </a:p>
        </p:txBody>
      </p:sp>
    </p:spTree>
    <p:extLst>
      <p:ext uri="{BB962C8B-B14F-4D97-AF65-F5344CB8AC3E}">
        <p14:creationId xmlns:p14="http://schemas.microsoft.com/office/powerpoint/2010/main" val="3717687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17</a:t>
            </a:fld>
            <a:endParaRPr lang="en-US"/>
          </a:p>
        </p:txBody>
      </p:sp>
    </p:spTree>
    <p:extLst>
      <p:ext uri="{BB962C8B-B14F-4D97-AF65-F5344CB8AC3E}">
        <p14:creationId xmlns:p14="http://schemas.microsoft.com/office/powerpoint/2010/main" val="3717687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18</a:t>
            </a:fld>
            <a:endParaRPr lang="en-US"/>
          </a:p>
        </p:txBody>
      </p:sp>
    </p:spTree>
    <p:extLst>
      <p:ext uri="{BB962C8B-B14F-4D97-AF65-F5344CB8AC3E}">
        <p14:creationId xmlns:p14="http://schemas.microsoft.com/office/powerpoint/2010/main" val="371768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GB" sz="1200" kern="1200" dirty="0" smtClean="0">
                <a:solidFill>
                  <a:schemeClr val="tx1"/>
                </a:solidFill>
                <a:effectLst/>
                <a:latin typeface="+mn-lt"/>
                <a:ea typeface="+mn-ea"/>
                <a:cs typeface="+mn-cs"/>
              </a:rPr>
              <a:t>The main drawback of the waterfall model is the difficulty of accommodating change after the process is underway. One phase has to be complete before moving onto the next phase.</a:t>
            </a:r>
            <a:endParaRPr lang="en-AU" sz="1200" kern="1200" dirty="0" smtClean="0">
              <a:solidFill>
                <a:schemeClr val="tx1"/>
              </a:solidFill>
              <a:effectLst/>
              <a:latin typeface="+mn-lt"/>
              <a:ea typeface="+mn-ea"/>
              <a:cs typeface="+mn-cs"/>
            </a:endParaRPr>
          </a:p>
          <a:p>
            <a:pPr marL="171450" lvl="0" indent="-171450">
              <a:buFont typeface="Arial"/>
              <a:buChar char="•"/>
            </a:pPr>
            <a:r>
              <a:rPr lang="en-GB" sz="1200" kern="1200" dirty="0" smtClean="0">
                <a:solidFill>
                  <a:schemeClr val="tx1"/>
                </a:solidFill>
                <a:effectLst/>
                <a:latin typeface="+mn-lt"/>
                <a:ea typeface="+mn-ea"/>
                <a:cs typeface="+mn-cs"/>
              </a:rPr>
              <a:t>Inflexible partitioning of the project into distinct stages makes it difficult to respond to changing customer requirements.</a:t>
            </a:r>
            <a:endParaRPr lang="en-AU" sz="1200" kern="1200" dirty="0" smtClean="0">
              <a:solidFill>
                <a:schemeClr val="tx1"/>
              </a:solidFill>
              <a:effectLst/>
              <a:latin typeface="+mn-lt"/>
              <a:ea typeface="+mn-ea"/>
              <a:cs typeface="+mn-cs"/>
            </a:endParaRPr>
          </a:p>
          <a:p>
            <a:pPr marL="171450" lvl="0" indent="-171450">
              <a:buFont typeface="Arial"/>
              <a:buChar char="•"/>
            </a:pPr>
            <a:r>
              <a:rPr lang="en-GB" sz="1200" kern="1200" dirty="0" smtClean="0">
                <a:solidFill>
                  <a:schemeClr val="tx1"/>
                </a:solidFill>
                <a:effectLst/>
                <a:latin typeface="+mn-lt"/>
                <a:ea typeface="+mn-ea"/>
                <a:cs typeface="+mn-cs"/>
              </a:rPr>
              <a:t>Therefore, this model is only appropriate when the requirements are well-understood and changes will be fairly limited during the design process. </a:t>
            </a:r>
            <a:endParaRPr lang="en-AU"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19</a:t>
            </a:fld>
            <a:endParaRPr lang="en-US"/>
          </a:p>
        </p:txBody>
      </p:sp>
    </p:spTree>
    <p:extLst>
      <p:ext uri="{BB962C8B-B14F-4D97-AF65-F5344CB8AC3E}">
        <p14:creationId xmlns:p14="http://schemas.microsoft.com/office/powerpoint/2010/main" val="3717687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Expose initial development to customer them refine through many versions.</a:t>
            </a:r>
            <a:endParaRPr lang="en-A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AU" sz="1200" kern="1200" dirty="0" smtClean="0">
              <a:solidFill>
                <a:schemeClr val="tx1"/>
              </a:solidFill>
              <a:effectLst/>
              <a:latin typeface="+mn-lt"/>
              <a:ea typeface="+mn-ea"/>
              <a:cs typeface="+mn-cs"/>
            </a:endParaRPr>
          </a:p>
          <a:p>
            <a:pPr marL="171450" lvl="0" indent="-171450">
              <a:buFont typeface="Arial"/>
              <a:buChar char="•"/>
            </a:pPr>
            <a:r>
              <a:rPr lang="en-GB" sz="1200" kern="1200" dirty="0" smtClean="0">
                <a:solidFill>
                  <a:schemeClr val="tx1"/>
                </a:solidFill>
                <a:effectLst/>
                <a:latin typeface="+mn-lt"/>
                <a:ea typeface="+mn-ea"/>
                <a:cs typeface="+mn-cs"/>
              </a:rPr>
              <a:t>Exploratory development - Objective is to work with customers and to evolve a final system from an initial outline specification. Should start with well-understood requirements and add new features as proposed by the customer.</a:t>
            </a:r>
            <a:endParaRPr lang="en-AU" sz="1200" kern="1200" dirty="0" smtClean="0">
              <a:solidFill>
                <a:schemeClr val="tx1"/>
              </a:solidFill>
              <a:effectLst/>
              <a:latin typeface="+mn-lt"/>
              <a:ea typeface="+mn-ea"/>
              <a:cs typeface="+mn-cs"/>
            </a:endParaRPr>
          </a:p>
          <a:p>
            <a:pPr marL="171450" lvl="0" indent="-171450">
              <a:buFont typeface="Arial"/>
              <a:buChar char="•"/>
            </a:pPr>
            <a:r>
              <a:rPr lang="en-GB" sz="1200" kern="1200" dirty="0" smtClean="0">
                <a:solidFill>
                  <a:schemeClr val="tx1"/>
                </a:solidFill>
                <a:effectLst/>
                <a:latin typeface="+mn-lt"/>
                <a:ea typeface="+mn-ea"/>
                <a:cs typeface="+mn-cs"/>
              </a:rPr>
              <a:t>Throw-away prototyping - Objective is to understand the system requirements. Should start with poorly understood requirements to clarify what is really needed.</a:t>
            </a:r>
          </a:p>
          <a:p>
            <a:pPr marL="171450" lvl="0" indent="-171450">
              <a:buFont typeface="Arial"/>
              <a:buChar char="•"/>
            </a:pPr>
            <a:endParaRPr lang="en-GB" sz="1200" kern="1200" dirty="0" smtClean="0">
              <a:solidFill>
                <a:schemeClr val="tx1"/>
              </a:solidFill>
              <a:effectLst/>
              <a:latin typeface="+mn-lt"/>
              <a:ea typeface="+mn-ea"/>
              <a:cs typeface="+mn-cs"/>
            </a:endParaRPr>
          </a:p>
          <a:p>
            <a:pPr marL="171450" lvl="0" indent="-171450">
              <a:buFont typeface="Arial"/>
              <a:buChar char="•"/>
            </a:pPr>
            <a:endParaRPr lang="en-GB" sz="1200" kern="1200" dirty="0" smtClean="0">
              <a:solidFill>
                <a:schemeClr val="tx1"/>
              </a:solidFill>
              <a:effectLst/>
              <a:latin typeface="+mn-lt"/>
              <a:ea typeface="+mn-ea"/>
              <a:cs typeface="+mn-cs"/>
            </a:endParaRPr>
          </a:p>
          <a:p>
            <a:pPr marL="0" lvl="0" indent="0">
              <a:buFont typeface="Arial"/>
              <a:buNone/>
            </a:pPr>
            <a:endParaRPr lang="en-AU" sz="12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Problems</a:t>
            </a:r>
            <a:endParaRPr lang="en-AU" sz="1200" kern="1200" dirty="0" smtClean="0">
              <a:solidFill>
                <a:schemeClr val="tx1"/>
              </a:solidFill>
              <a:effectLst/>
              <a:latin typeface="+mn-lt"/>
              <a:ea typeface="+mn-ea"/>
              <a:cs typeface="+mn-cs"/>
            </a:endParaRPr>
          </a:p>
          <a:p>
            <a:pPr marL="628650" lvl="1" indent="-171450">
              <a:buFont typeface="Arial"/>
              <a:buChar char="•"/>
            </a:pPr>
            <a:r>
              <a:rPr lang="en-GB" sz="1200" kern="1200" dirty="0" smtClean="0">
                <a:solidFill>
                  <a:schemeClr val="tx1"/>
                </a:solidFill>
                <a:effectLst/>
                <a:latin typeface="+mn-lt"/>
                <a:ea typeface="+mn-ea"/>
                <a:cs typeface="+mn-cs"/>
              </a:rPr>
              <a:t>Lack of process visibility;</a:t>
            </a:r>
            <a:endParaRPr lang="en-AU" sz="1200" kern="1200" dirty="0" smtClean="0">
              <a:solidFill>
                <a:schemeClr val="tx1"/>
              </a:solidFill>
              <a:effectLst/>
              <a:latin typeface="+mn-lt"/>
              <a:ea typeface="+mn-ea"/>
              <a:cs typeface="+mn-cs"/>
            </a:endParaRPr>
          </a:p>
          <a:p>
            <a:pPr marL="628650" lvl="1" indent="-171450">
              <a:buFont typeface="Arial"/>
              <a:buChar char="•"/>
            </a:pPr>
            <a:r>
              <a:rPr lang="en-GB" sz="1200" kern="1200" dirty="0" smtClean="0">
                <a:solidFill>
                  <a:schemeClr val="tx1"/>
                </a:solidFill>
                <a:effectLst/>
                <a:latin typeface="+mn-lt"/>
                <a:ea typeface="+mn-ea"/>
                <a:cs typeface="+mn-cs"/>
              </a:rPr>
              <a:t>Systems are often poorly structured;</a:t>
            </a:r>
            <a:endParaRPr lang="en-AU" sz="1200" kern="1200" dirty="0" smtClean="0">
              <a:solidFill>
                <a:schemeClr val="tx1"/>
              </a:solidFill>
              <a:effectLst/>
              <a:latin typeface="+mn-lt"/>
              <a:ea typeface="+mn-ea"/>
              <a:cs typeface="+mn-cs"/>
            </a:endParaRPr>
          </a:p>
          <a:p>
            <a:pPr marL="628650" lvl="1" indent="-171450">
              <a:buFont typeface="Arial"/>
              <a:buChar char="•"/>
            </a:pPr>
            <a:r>
              <a:rPr lang="en-GB" sz="1200" kern="1200" dirty="0" smtClean="0">
                <a:solidFill>
                  <a:schemeClr val="tx1"/>
                </a:solidFill>
                <a:effectLst/>
                <a:latin typeface="+mn-lt"/>
                <a:ea typeface="+mn-ea"/>
                <a:cs typeface="+mn-cs"/>
              </a:rPr>
              <a:t>Special skills (e.g. in languages for rapid prototyping) may be required.</a:t>
            </a:r>
          </a:p>
          <a:p>
            <a:pPr marL="457200" lvl="1" indent="0">
              <a:buFont typeface="Arial"/>
              <a:buNone/>
            </a:pPr>
            <a:endParaRPr lang="en-AU" sz="12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Applicability</a:t>
            </a:r>
            <a:endParaRPr lang="en-AU" sz="1200" kern="1200" dirty="0" smtClean="0">
              <a:solidFill>
                <a:schemeClr val="tx1"/>
              </a:solidFill>
              <a:effectLst/>
              <a:latin typeface="+mn-lt"/>
              <a:ea typeface="+mn-ea"/>
              <a:cs typeface="+mn-cs"/>
            </a:endParaRPr>
          </a:p>
          <a:p>
            <a:pPr marL="628650" lvl="1" indent="-171450">
              <a:buFont typeface="Arial"/>
              <a:buChar char="•"/>
            </a:pPr>
            <a:r>
              <a:rPr lang="en-GB" sz="1200" kern="1200" dirty="0" smtClean="0">
                <a:solidFill>
                  <a:schemeClr val="tx1"/>
                </a:solidFill>
                <a:effectLst/>
                <a:latin typeface="+mn-lt"/>
                <a:ea typeface="+mn-ea"/>
                <a:cs typeface="+mn-cs"/>
              </a:rPr>
              <a:t>For small or medium-size interactive systems;</a:t>
            </a:r>
            <a:endParaRPr lang="en-AU" sz="1200" kern="1200" dirty="0" smtClean="0">
              <a:solidFill>
                <a:schemeClr val="tx1"/>
              </a:solidFill>
              <a:effectLst/>
              <a:latin typeface="+mn-lt"/>
              <a:ea typeface="+mn-ea"/>
              <a:cs typeface="+mn-cs"/>
            </a:endParaRPr>
          </a:p>
          <a:p>
            <a:pPr marL="628650" lvl="1" indent="-171450">
              <a:buFont typeface="Arial"/>
              <a:buChar char="•"/>
            </a:pPr>
            <a:r>
              <a:rPr lang="en-GB" sz="1200" kern="1200" dirty="0" smtClean="0">
                <a:solidFill>
                  <a:schemeClr val="tx1"/>
                </a:solidFill>
                <a:effectLst/>
                <a:latin typeface="+mn-lt"/>
                <a:ea typeface="+mn-ea"/>
                <a:cs typeface="+mn-cs"/>
              </a:rPr>
              <a:t>For parts of large systems (e.g. the user interface);</a:t>
            </a:r>
            <a:endParaRPr lang="en-AU" sz="1200" kern="1200" dirty="0" smtClean="0">
              <a:solidFill>
                <a:schemeClr val="tx1"/>
              </a:solidFill>
              <a:effectLst/>
              <a:latin typeface="+mn-lt"/>
              <a:ea typeface="+mn-ea"/>
              <a:cs typeface="+mn-cs"/>
            </a:endParaRPr>
          </a:p>
          <a:p>
            <a:pPr marL="628650" lvl="1" indent="-171450">
              <a:buFont typeface="Arial"/>
              <a:buChar char="•"/>
            </a:pPr>
            <a:r>
              <a:rPr lang="en-GB" sz="1200" kern="1200" dirty="0" smtClean="0">
                <a:solidFill>
                  <a:schemeClr val="tx1"/>
                </a:solidFill>
                <a:effectLst/>
                <a:latin typeface="+mn-lt"/>
                <a:ea typeface="+mn-ea"/>
                <a:cs typeface="+mn-cs"/>
              </a:rPr>
              <a:t>For short-lifetime systems.</a:t>
            </a:r>
            <a:endParaRPr lang="en-AU"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20</a:t>
            </a:fld>
            <a:endParaRPr lang="en-US"/>
          </a:p>
        </p:txBody>
      </p:sp>
    </p:spTree>
    <p:extLst>
      <p:ext uri="{BB962C8B-B14F-4D97-AF65-F5344CB8AC3E}">
        <p14:creationId xmlns:p14="http://schemas.microsoft.com/office/powerpoint/2010/main" val="3717687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sz="1200" kern="1200" dirty="0" smtClean="0">
                <a:solidFill>
                  <a:schemeClr val="tx1"/>
                </a:solidFill>
                <a:effectLst/>
                <a:latin typeface="+mn-lt"/>
                <a:ea typeface="+mn-ea"/>
                <a:cs typeface="+mn-cs"/>
              </a:rPr>
              <a:t>First increment – core product, addresses basic requirements</a:t>
            </a:r>
            <a:endParaRPr lang="en-AU" sz="1200" kern="1200" dirty="0" smtClean="0">
              <a:solidFill>
                <a:schemeClr val="tx1"/>
              </a:solidFill>
              <a:effectLst/>
              <a:latin typeface="+mn-lt"/>
              <a:ea typeface="+mn-ea"/>
              <a:cs typeface="+mn-cs"/>
            </a:endParaRPr>
          </a:p>
          <a:p>
            <a:pPr marL="171450" lvl="0" indent="-171450">
              <a:buFont typeface="Arial"/>
              <a:buChar char="•"/>
            </a:pPr>
            <a:r>
              <a:rPr lang="en-US" sz="1200" kern="1200" dirty="0" smtClean="0">
                <a:solidFill>
                  <a:schemeClr val="tx1"/>
                </a:solidFill>
                <a:effectLst/>
                <a:latin typeface="+mn-lt"/>
                <a:ea typeface="+mn-ea"/>
                <a:cs typeface="+mn-cs"/>
              </a:rPr>
              <a:t>Focuses on ‘operational product’ after each increment unlike prototyping</a:t>
            </a:r>
            <a:endParaRPr lang="en-AU" sz="1200" kern="1200" dirty="0" smtClean="0">
              <a:solidFill>
                <a:schemeClr val="tx1"/>
              </a:solidFill>
              <a:effectLst/>
              <a:latin typeface="+mn-lt"/>
              <a:ea typeface="+mn-ea"/>
              <a:cs typeface="+mn-cs"/>
            </a:endParaRPr>
          </a:p>
          <a:p>
            <a:pPr marL="171450" lvl="0" indent="-171450">
              <a:buFont typeface="Arial"/>
              <a:buChar char="•"/>
            </a:pPr>
            <a:r>
              <a:rPr lang="en-US" sz="1200" kern="1200" dirty="0" smtClean="0">
                <a:solidFill>
                  <a:schemeClr val="tx1"/>
                </a:solidFill>
                <a:effectLst/>
                <a:latin typeface="+mn-lt"/>
                <a:ea typeface="+mn-ea"/>
                <a:cs typeface="+mn-cs"/>
              </a:rPr>
              <a:t>Used for all ‘agile’ process</a:t>
            </a:r>
            <a:endParaRPr lang="en-AU"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21</a:t>
            </a:fld>
            <a:endParaRPr lang="en-US"/>
          </a:p>
        </p:txBody>
      </p:sp>
    </p:spTree>
    <p:extLst>
      <p:ext uri="{BB962C8B-B14F-4D97-AF65-F5344CB8AC3E}">
        <p14:creationId xmlns:p14="http://schemas.microsoft.com/office/powerpoint/2010/main" val="3717687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22</a:t>
            </a:fld>
            <a:endParaRPr lang="en-US"/>
          </a:p>
        </p:txBody>
      </p:sp>
    </p:spTree>
    <p:extLst>
      <p:ext uri="{BB962C8B-B14F-4D97-AF65-F5344CB8AC3E}">
        <p14:creationId xmlns:p14="http://schemas.microsoft.com/office/powerpoint/2010/main" val="3717687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sz="1200" kern="1200" dirty="0" smtClean="0">
                <a:solidFill>
                  <a:schemeClr val="tx1"/>
                </a:solidFill>
                <a:effectLst/>
                <a:latin typeface="+mn-lt"/>
                <a:ea typeface="+mn-ea"/>
                <a:cs typeface="+mn-cs"/>
              </a:rPr>
              <a:t>Customer communication</a:t>
            </a:r>
            <a:endParaRPr lang="en-AU" sz="1200" kern="1200" dirty="0" smtClean="0">
              <a:solidFill>
                <a:schemeClr val="tx1"/>
              </a:solidFill>
              <a:effectLst/>
              <a:latin typeface="+mn-lt"/>
              <a:ea typeface="+mn-ea"/>
              <a:cs typeface="+mn-cs"/>
            </a:endParaRPr>
          </a:p>
          <a:p>
            <a:pPr marL="171450" lvl="0" indent="-171450">
              <a:buFont typeface="Arial"/>
              <a:buChar char="•"/>
            </a:pPr>
            <a:r>
              <a:rPr lang="en-US" sz="1200" kern="1200" dirty="0" smtClean="0">
                <a:solidFill>
                  <a:schemeClr val="tx1"/>
                </a:solidFill>
                <a:effectLst/>
                <a:latin typeface="+mn-lt"/>
                <a:ea typeface="+mn-ea"/>
                <a:cs typeface="+mn-cs"/>
              </a:rPr>
              <a:t>Planning (estimation, scheduling, risk analysis)</a:t>
            </a:r>
            <a:endParaRPr lang="en-AU" sz="1200" kern="1200" dirty="0" smtClean="0">
              <a:solidFill>
                <a:schemeClr val="tx1"/>
              </a:solidFill>
              <a:effectLst/>
              <a:latin typeface="+mn-lt"/>
              <a:ea typeface="+mn-ea"/>
              <a:cs typeface="+mn-cs"/>
            </a:endParaRPr>
          </a:p>
          <a:p>
            <a:pPr marL="171450" lvl="0" indent="-171450">
              <a:buFont typeface="Arial"/>
              <a:buChar char="•"/>
            </a:pPr>
            <a:r>
              <a:rPr lang="en-US" sz="1200" kern="1200" dirty="0" smtClean="0">
                <a:solidFill>
                  <a:schemeClr val="tx1"/>
                </a:solidFill>
                <a:effectLst/>
                <a:latin typeface="+mn-lt"/>
                <a:ea typeface="+mn-ea"/>
                <a:cs typeface="+mn-cs"/>
              </a:rPr>
              <a:t>Modeling (analysis, design)</a:t>
            </a:r>
            <a:endParaRPr lang="en-AU" sz="1200" kern="1200" dirty="0" smtClean="0">
              <a:solidFill>
                <a:schemeClr val="tx1"/>
              </a:solidFill>
              <a:effectLst/>
              <a:latin typeface="+mn-lt"/>
              <a:ea typeface="+mn-ea"/>
              <a:cs typeface="+mn-cs"/>
            </a:endParaRPr>
          </a:p>
          <a:p>
            <a:pPr marL="171450" lvl="0" indent="-171450">
              <a:buFont typeface="Arial"/>
              <a:buChar char="•"/>
            </a:pPr>
            <a:r>
              <a:rPr lang="en-US" sz="1200" kern="1200" dirty="0" smtClean="0">
                <a:solidFill>
                  <a:schemeClr val="tx1"/>
                </a:solidFill>
                <a:effectLst/>
                <a:latin typeface="+mn-lt"/>
                <a:ea typeface="+mn-ea"/>
                <a:cs typeface="+mn-cs"/>
              </a:rPr>
              <a:t>Construction (code, test)</a:t>
            </a:r>
            <a:endParaRPr lang="en-AU" sz="1200" kern="1200" dirty="0" smtClean="0">
              <a:solidFill>
                <a:schemeClr val="tx1"/>
              </a:solidFill>
              <a:effectLst/>
              <a:latin typeface="+mn-lt"/>
              <a:ea typeface="+mn-ea"/>
              <a:cs typeface="+mn-cs"/>
            </a:endParaRPr>
          </a:p>
          <a:p>
            <a:pPr marL="171450" lvl="0" indent="-171450">
              <a:buFont typeface="Arial"/>
              <a:buChar char="•"/>
            </a:pPr>
            <a:r>
              <a:rPr lang="en-US" sz="1200" kern="1200" dirty="0" smtClean="0">
                <a:solidFill>
                  <a:schemeClr val="tx1"/>
                </a:solidFill>
                <a:effectLst/>
                <a:latin typeface="+mn-lt"/>
                <a:ea typeface="+mn-ea"/>
                <a:cs typeface="+mn-cs"/>
              </a:rPr>
              <a:t>Deployment (delivery, feedback)</a:t>
            </a:r>
            <a:endParaRPr lang="en-AU" sz="1200" kern="1200" dirty="0" smtClean="0">
              <a:solidFill>
                <a:schemeClr val="tx1"/>
              </a:solidFill>
              <a:effectLst/>
              <a:latin typeface="+mn-lt"/>
              <a:ea typeface="+mn-ea"/>
              <a:cs typeface="+mn-cs"/>
            </a:endParaRPr>
          </a:p>
          <a:p>
            <a:pPr marL="0" indent="0">
              <a:buFont typeface="Arial"/>
              <a:buNone/>
            </a:pPr>
            <a:endParaRPr lang="en-AU" sz="1200" kern="1200" dirty="0" smtClean="0">
              <a:solidFill>
                <a:schemeClr val="tx1"/>
              </a:solidFill>
              <a:effectLst/>
              <a:latin typeface="+mn-lt"/>
              <a:ea typeface="+mn-ea"/>
              <a:cs typeface="+mn-cs"/>
            </a:endParaRPr>
          </a:p>
          <a:p>
            <a:pPr marL="171450" indent="-171450">
              <a:buFont typeface="Arial"/>
              <a:buChar char="•"/>
            </a:pPr>
            <a:r>
              <a:rPr lang="en-US" sz="1200" kern="1200" dirty="0" smtClean="0">
                <a:solidFill>
                  <a:schemeClr val="tx1"/>
                </a:solidFill>
                <a:effectLst/>
                <a:latin typeface="+mn-lt"/>
                <a:ea typeface="+mn-ea"/>
                <a:cs typeface="+mn-cs"/>
              </a:rPr>
              <a:t>(Ref.   </a:t>
            </a:r>
            <a:r>
              <a:rPr lang="en-US" sz="1200" u="sng" kern="1200" dirty="0" smtClean="0">
                <a:solidFill>
                  <a:schemeClr val="tx1"/>
                </a:solidFill>
                <a:effectLst/>
                <a:latin typeface="+mn-lt"/>
                <a:ea typeface="+mn-ea"/>
                <a:cs typeface="+mn-cs"/>
                <a:hlinkClick r:id="rId3"/>
              </a:rPr>
              <a:t>http://www.sei.cmu.edu/cbs/spiral2000/</a:t>
            </a:r>
            <a:r>
              <a:rPr lang="en-US" sz="1200" kern="1200" dirty="0" smtClean="0">
                <a:solidFill>
                  <a:schemeClr val="tx1"/>
                </a:solidFill>
                <a:effectLst/>
                <a:latin typeface="+mn-lt"/>
                <a:ea typeface="+mn-ea"/>
                <a:cs typeface="+mn-cs"/>
              </a:rPr>
              <a:t> )</a:t>
            </a:r>
            <a:endParaRPr lang="en-AU" sz="1200" kern="1200" dirty="0" smtClean="0">
              <a:solidFill>
                <a:schemeClr val="tx1"/>
              </a:solidFill>
              <a:effectLst/>
              <a:latin typeface="+mn-lt"/>
              <a:ea typeface="+mn-ea"/>
              <a:cs typeface="+mn-cs"/>
            </a:endParaRP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23</a:t>
            </a:fld>
            <a:endParaRPr lang="en-US"/>
          </a:p>
        </p:txBody>
      </p:sp>
    </p:spTree>
    <p:extLst>
      <p:ext uri="{BB962C8B-B14F-4D97-AF65-F5344CB8AC3E}">
        <p14:creationId xmlns:p14="http://schemas.microsoft.com/office/powerpoint/2010/main" val="371768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1</a:t>
            </a:fld>
            <a:endParaRPr lang="en-US"/>
          </a:p>
        </p:txBody>
      </p:sp>
    </p:spTree>
    <p:extLst>
      <p:ext uri="{BB962C8B-B14F-4D97-AF65-F5344CB8AC3E}">
        <p14:creationId xmlns:p14="http://schemas.microsoft.com/office/powerpoint/2010/main" val="359375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Incremental S/W process emphasizing on short development cycle</a:t>
            </a:r>
            <a:endParaRPr lang="en-AU" sz="1200" kern="1200" dirty="0" smtClean="0">
              <a:solidFill>
                <a:schemeClr val="tx1"/>
              </a:solidFill>
              <a:effectLst/>
              <a:latin typeface="+mn-lt"/>
              <a:ea typeface="+mn-ea"/>
              <a:cs typeface="+mn-cs"/>
            </a:endParaRPr>
          </a:p>
          <a:p>
            <a:pPr lvl="0"/>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FBD79EE-CD2F-384E-BFB4-132770ACA039}" type="slidenum">
              <a:rPr lang="en-US" smtClean="0"/>
              <a:t>24</a:t>
            </a:fld>
            <a:endParaRPr lang="en-US"/>
          </a:p>
        </p:txBody>
      </p:sp>
    </p:spTree>
    <p:extLst>
      <p:ext uri="{BB962C8B-B14F-4D97-AF65-F5344CB8AC3E}">
        <p14:creationId xmlns:p14="http://schemas.microsoft.com/office/powerpoint/2010/main" val="3717687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7ACD37-3B33-3644-BC8B-E96C9E799457}" type="slidenum">
              <a:rPr lang="en-US"/>
              <a:pPr/>
              <a:t>46</a:t>
            </a:fld>
            <a:endParaRPr lang="en-US"/>
          </a:p>
        </p:txBody>
      </p:sp>
      <p:sp>
        <p:nvSpPr>
          <p:cNvPr id="491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9155" name="Rectangle 3"/>
          <p:cNvSpPr>
            <a:spLocks noGrp="1" noChangeArrowheads="1"/>
          </p:cNvSpPr>
          <p:nvPr>
            <p:ph type="body" idx="1"/>
          </p:nvPr>
        </p:nvSpPr>
        <p:spPr>
          <a:xfrm>
            <a:off x="1219200" y="3257550"/>
            <a:ext cx="6705600" cy="3086100"/>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54</a:t>
            </a:fld>
            <a:endParaRPr lang="en-US"/>
          </a:p>
        </p:txBody>
      </p:sp>
    </p:spTree>
    <p:extLst>
      <p:ext uri="{BB962C8B-B14F-4D97-AF65-F5344CB8AC3E}">
        <p14:creationId xmlns:p14="http://schemas.microsoft.com/office/powerpoint/2010/main" val="1390411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86A5FDC-6B1E-604E-B8EC-3E8673F963F0}" type="slidenum">
              <a:rPr lang="en-US">
                <a:latin typeface="Tahoma" charset="0"/>
              </a:rPr>
              <a:pPr eaLnBrk="1" hangingPunct="1"/>
              <a:t>55</a:t>
            </a:fld>
            <a:endParaRPr lang="en-US">
              <a:latin typeface="Tahoma"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335CE44-518A-6A46-85DB-20C6617F5566}" type="slidenum">
              <a:rPr lang="en-US">
                <a:latin typeface="Tahoma" charset="0"/>
              </a:rPr>
              <a:pPr eaLnBrk="1" hangingPunct="1"/>
              <a:t>56</a:t>
            </a:fld>
            <a:endParaRPr lang="en-US">
              <a:latin typeface="Tahoma"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FC4F3BE-D0D7-B94D-9342-6046AA4F0D7A}" type="slidenum">
              <a:rPr lang="en-US">
                <a:latin typeface="Tahoma" charset="0"/>
              </a:rPr>
              <a:pPr eaLnBrk="1" hangingPunct="1"/>
              <a:t>57</a:t>
            </a:fld>
            <a:endParaRPr lang="en-US">
              <a:latin typeface="Tahoma"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5B078E9-874F-BE45-A222-D99468FA3A71}" type="slidenum">
              <a:rPr lang="en-US">
                <a:latin typeface="Tahoma" charset="0"/>
              </a:rPr>
              <a:pPr eaLnBrk="1" hangingPunct="1"/>
              <a:t>58</a:t>
            </a:fld>
            <a:endParaRPr lang="en-US">
              <a:latin typeface="Tahoma"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9DCCBA8-012D-6C4E-B712-48F1D24F5F0F}" type="slidenum">
              <a:rPr lang="en-US">
                <a:latin typeface="Tahoma" charset="0"/>
              </a:rPr>
              <a:pPr eaLnBrk="1" hangingPunct="1"/>
              <a:t>59</a:t>
            </a:fld>
            <a:endParaRPr lang="en-US">
              <a:latin typeface="Tahoma"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9CFAD93-2667-C041-AEAA-EB474F625456}" type="slidenum">
              <a:rPr lang="en-US">
                <a:latin typeface="Tahoma" charset="0"/>
              </a:rPr>
              <a:pPr eaLnBrk="1" hangingPunct="1"/>
              <a:t>60</a:t>
            </a:fld>
            <a:endParaRPr lang="en-US">
              <a:latin typeface="Tahoma"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928C017-54ED-8F4B-9E35-60AC1CACABE2}" type="slidenum">
              <a:rPr lang="en-US">
                <a:latin typeface="Tahoma" charset="0"/>
              </a:rPr>
              <a:pPr eaLnBrk="1" hangingPunct="1"/>
              <a:t>61</a:t>
            </a:fld>
            <a:endParaRPr lang="en-US">
              <a:latin typeface="Tahoma"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is not just a product,</a:t>
            </a:r>
            <a:r>
              <a:rPr lang="en-US" baseline="0" dirty="0" smtClean="0"/>
              <a:t> it’s an experience.</a:t>
            </a:r>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2</a:t>
            </a:fld>
            <a:endParaRPr lang="en-US"/>
          </a:p>
        </p:txBody>
      </p:sp>
    </p:spTree>
    <p:extLst>
      <p:ext uri="{BB962C8B-B14F-4D97-AF65-F5344CB8AC3E}">
        <p14:creationId xmlns:p14="http://schemas.microsoft.com/office/powerpoint/2010/main" val="3717687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735777B-2D0F-3A43-B484-D1BAEA59019B}" type="slidenum">
              <a:rPr lang="en-US">
                <a:latin typeface="Tahoma" charset="0"/>
              </a:rPr>
              <a:pPr eaLnBrk="1" hangingPunct="1"/>
              <a:t>62</a:t>
            </a:fld>
            <a:endParaRPr lang="en-US">
              <a:latin typeface="Tahoma"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90159E4-5A23-DA48-8BD1-2CACB72397C4}" type="slidenum">
              <a:rPr lang="en-US">
                <a:latin typeface="Tahoma" charset="0"/>
              </a:rPr>
              <a:pPr eaLnBrk="1" hangingPunct="1"/>
              <a:t>63</a:t>
            </a:fld>
            <a:endParaRPr lang="en-US">
              <a:latin typeface="Tahoma"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C262A96-5756-3B44-9BAB-53554F454221}" type="slidenum">
              <a:rPr lang="en-US">
                <a:latin typeface="Tahoma" charset="0"/>
              </a:rPr>
              <a:pPr eaLnBrk="1" hangingPunct="1"/>
              <a:t>64</a:t>
            </a:fld>
            <a:endParaRPr lang="en-US">
              <a:latin typeface="Tahoma"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240D962-9E72-764C-BF3C-3C53BFE03303}" type="slidenum">
              <a:rPr lang="en-US">
                <a:latin typeface="Tahoma" charset="0"/>
              </a:rPr>
              <a:pPr eaLnBrk="1" hangingPunct="1"/>
              <a:t>66</a:t>
            </a:fld>
            <a:endParaRPr lang="en-US">
              <a:latin typeface="Tahoma"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E71C18C-6388-3B40-80F0-134A50F9102C}" type="slidenum">
              <a:rPr lang="en-US">
                <a:latin typeface="Tahoma" charset="0"/>
              </a:rPr>
              <a:pPr eaLnBrk="1" hangingPunct="1"/>
              <a:t>67</a:t>
            </a:fld>
            <a:endParaRPr lang="en-US">
              <a:latin typeface="Tahoma"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DF51B9D-1D5B-E34D-8909-9B4CCF50538B}" type="slidenum">
              <a:rPr lang="en-US">
                <a:latin typeface="Tahoma" charset="0"/>
              </a:rPr>
              <a:pPr eaLnBrk="1" hangingPunct="1"/>
              <a:t>68</a:t>
            </a:fld>
            <a:endParaRPr lang="en-US">
              <a:latin typeface="Tahoma"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BD66760-EC86-0940-B223-1585D50A7AF4}" type="slidenum">
              <a:rPr lang="en-US">
                <a:latin typeface="Tahoma" charset="0"/>
              </a:rPr>
              <a:pPr eaLnBrk="1" hangingPunct="1"/>
              <a:t>70</a:t>
            </a:fld>
            <a:endParaRPr lang="en-US">
              <a:latin typeface="Tahoma"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A320681-9D7E-B643-8107-5D8B322F039A}" type="slidenum">
              <a:rPr lang="en-US">
                <a:latin typeface="Tahoma" charset="0"/>
              </a:rPr>
              <a:pPr eaLnBrk="1" hangingPunct="1"/>
              <a:t>71</a:t>
            </a:fld>
            <a:endParaRPr lang="en-US">
              <a:latin typeface="Tahoma"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1BFC86F-BD33-A64A-A0C7-A259B72B842D}" type="slidenum">
              <a:rPr lang="en-US">
                <a:latin typeface="Tahoma" charset="0"/>
              </a:rPr>
              <a:pPr eaLnBrk="1" hangingPunct="1"/>
              <a:t>72</a:t>
            </a:fld>
            <a:endParaRPr lang="en-US">
              <a:latin typeface="Tahoma"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B0A3346E-131A-1D4A-8B84-3486EC62997F}" type="slidenum">
              <a:rPr lang="en-US">
                <a:latin typeface="Tahoma" charset="0"/>
              </a:rPr>
              <a:pPr eaLnBrk="1" hangingPunct="1"/>
              <a:t>75</a:t>
            </a:fld>
            <a:endParaRPr lang="en-US">
              <a:latin typeface="Tahoma"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3</a:t>
            </a:fld>
            <a:endParaRPr lang="en-US"/>
          </a:p>
        </p:txBody>
      </p:sp>
    </p:spTree>
    <p:extLst>
      <p:ext uri="{BB962C8B-B14F-4D97-AF65-F5344CB8AC3E}">
        <p14:creationId xmlns:p14="http://schemas.microsoft.com/office/powerpoint/2010/main" val="1390411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E816143-A270-114A-A93C-F4B083A0D9CE}" type="slidenum">
              <a:rPr lang="en-US">
                <a:latin typeface="Tahoma" charset="0"/>
              </a:rPr>
              <a:pPr eaLnBrk="1" hangingPunct="1"/>
              <a:t>76</a:t>
            </a:fld>
            <a:endParaRPr lang="en-US">
              <a:latin typeface="Tahoma"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98797F6-11D7-894C-945C-706ECB1CF919}" type="slidenum">
              <a:rPr lang="en-US">
                <a:latin typeface="Tahoma" charset="0"/>
              </a:rPr>
              <a:pPr eaLnBrk="1" hangingPunct="1"/>
              <a:t>77</a:t>
            </a:fld>
            <a:endParaRPr lang="en-US">
              <a:latin typeface="Tahoma"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2EA0A6D7-0A21-7940-B194-85E74D6960BA}" type="slidenum">
              <a:rPr lang="en-US">
                <a:latin typeface="Tahoma" charset="0"/>
              </a:rPr>
              <a:pPr eaLnBrk="1" hangingPunct="1"/>
              <a:t>78</a:t>
            </a:fld>
            <a:endParaRPr lang="en-US">
              <a:latin typeface="Tahoma"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4CEB369-3EEE-2B48-9EDE-6FD10E938BF7}" type="slidenum">
              <a:rPr lang="en-US">
                <a:latin typeface="Tahoma" charset="0"/>
              </a:rPr>
              <a:pPr eaLnBrk="1" hangingPunct="1"/>
              <a:t>79</a:t>
            </a:fld>
            <a:endParaRPr lang="en-US">
              <a:latin typeface="Tahoma"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F8B7F3A-158F-3046-B982-C2180FC53DCF}" type="slidenum">
              <a:rPr lang="en-US">
                <a:latin typeface="Tahoma" charset="0"/>
              </a:rPr>
              <a:pPr eaLnBrk="1" hangingPunct="1"/>
              <a:t>80</a:t>
            </a:fld>
            <a:endParaRPr lang="en-US">
              <a:latin typeface="Tahoma"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ED0B6EFD-A5CB-224F-B907-F9631FA00B8C}" type="slidenum">
              <a:rPr lang="en-US">
                <a:latin typeface="Tahoma" charset="0"/>
              </a:rPr>
              <a:pPr eaLnBrk="1" hangingPunct="1"/>
              <a:t>81</a:t>
            </a:fld>
            <a:endParaRPr lang="en-US">
              <a:latin typeface="Tahoma"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D312BC79-229D-824A-8070-DD3A8A654370}" type="slidenum">
              <a:rPr lang="en-US">
                <a:latin typeface="Tahoma" charset="0"/>
              </a:rPr>
              <a:pPr eaLnBrk="1" hangingPunct="1"/>
              <a:t>82</a:t>
            </a:fld>
            <a:endParaRPr lang="en-US">
              <a:latin typeface="Tahoma"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0B118CD2-1C10-A345-A521-242A54A54BCF}" type="slidenum">
              <a:rPr lang="en-US">
                <a:latin typeface="Tahoma" charset="0"/>
              </a:rPr>
              <a:pPr eaLnBrk="1" hangingPunct="1"/>
              <a:t>83</a:t>
            </a:fld>
            <a:endParaRPr lang="en-US">
              <a:latin typeface="Tahoma"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C8C7F300-2B39-D044-BDEC-C551B4A642AF}" type="slidenum">
              <a:rPr lang="en-US">
                <a:latin typeface="Tahoma" charset="0"/>
              </a:rPr>
              <a:pPr eaLnBrk="1" hangingPunct="1"/>
              <a:t>84</a:t>
            </a:fld>
            <a:endParaRPr lang="en-US">
              <a:latin typeface="Tahoma"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99A569F2-3665-6F49-AD2B-0CE77C8B3B6A}" type="slidenum">
              <a:rPr lang="en-US">
                <a:latin typeface="Tahoma" charset="0"/>
              </a:rPr>
              <a:pPr eaLnBrk="1" hangingPunct="1"/>
              <a:t>85</a:t>
            </a:fld>
            <a:endParaRPr lang="en-US">
              <a:latin typeface="Tahoma"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281A90-E5B1-B742-89F1-8CDBAA75A639}" type="slidenum">
              <a:rPr lang="en-US" smtClean="0"/>
              <a:pPr/>
              <a:t>4</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679C701-78CC-1E48-9F2D-586C2B7F5403}" type="slidenum">
              <a:rPr lang="en-US">
                <a:latin typeface="Tahoma" charset="0"/>
              </a:rPr>
              <a:pPr eaLnBrk="1" hangingPunct="1"/>
              <a:t>86</a:t>
            </a:fld>
            <a:endParaRPr lang="en-US">
              <a:latin typeface="Tahoma"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D36792A-192C-2A4D-9890-727000044E74}" type="slidenum">
              <a:rPr lang="en-US">
                <a:latin typeface="Tahoma" charset="0"/>
              </a:rPr>
              <a:pPr eaLnBrk="1" hangingPunct="1"/>
              <a:t>87</a:t>
            </a:fld>
            <a:endParaRPr lang="en-US">
              <a:latin typeface="Tahoma"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38A44BC7-1300-D340-AACE-34DCD3828C7F}" type="slidenum">
              <a:rPr lang="en-US">
                <a:latin typeface="Tahoma" charset="0"/>
              </a:rPr>
              <a:pPr eaLnBrk="1" hangingPunct="1"/>
              <a:t>88</a:t>
            </a:fld>
            <a:endParaRPr lang="en-US">
              <a:latin typeface="Tahoma"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FEAE7E68-12E9-3040-AB43-A64DBBCE3CED}" type="slidenum">
              <a:rPr lang="en-US">
                <a:latin typeface="Tahoma" charset="0"/>
              </a:rPr>
              <a:pPr eaLnBrk="1" hangingPunct="1"/>
              <a:t>89</a:t>
            </a:fld>
            <a:endParaRPr lang="en-US">
              <a:latin typeface="Tahoma"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1003CC81-E421-6742-9C1E-A9B7531770C8}" type="slidenum">
              <a:rPr lang="en-US">
                <a:latin typeface="Tahoma" charset="0"/>
              </a:rPr>
              <a:pPr eaLnBrk="1" hangingPunct="1"/>
              <a:t>90</a:t>
            </a:fld>
            <a:endParaRPr lang="en-US">
              <a:latin typeface="Tahoma"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AA4E4EAC-8A8C-654D-B11E-C836DAECB56F}" type="slidenum">
              <a:rPr lang="en-US">
                <a:latin typeface="Tahoma" charset="0"/>
              </a:rPr>
              <a:pPr eaLnBrk="1" hangingPunct="1"/>
              <a:t>91</a:t>
            </a:fld>
            <a:endParaRPr lang="en-US">
              <a:latin typeface="Tahoma"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41ED24BC-6D2B-8A4B-AED0-1A71DC1BA3F9}" type="slidenum">
              <a:rPr lang="en-US">
                <a:latin typeface="Tahoma" charset="0"/>
              </a:rPr>
              <a:pPr eaLnBrk="1" hangingPunct="1"/>
              <a:t>92</a:t>
            </a:fld>
            <a:endParaRPr lang="en-US">
              <a:latin typeface="Tahoma"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61CBEE53-2E12-6A49-89F2-A7E3FA6B3772}" type="slidenum">
              <a:rPr lang="en-US">
                <a:latin typeface="Tahoma" charset="0"/>
              </a:rPr>
              <a:pPr eaLnBrk="1" hangingPunct="1"/>
              <a:t>93</a:t>
            </a:fld>
            <a:endParaRPr lang="en-US">
              <a:latin typeface="Tahoma"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94</a:t>
            </a:fld>
            <a:endParaRPr lang="en-US"/>
          </a:p>
        </p:txBody>
      </p:sp>
    </p:spTree>
    <p:extLst>
      <p:ext uri="{BB962C8B-B14F-4D97-AF65-F5344CB8AC3E}">
        <p14:creationId xmlns:p14="http://schemas.microsoft.com/office/powerpoint/2010/main" val="1390411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Operation support systems: </a:t>
            </a:r>
            <a:r>
              <a:rPr lang="en-US" sz="1200" dirty="0" smtClean="0">
                <a:latin typeface="Helvetica Neue Black Condensed"/>
                <a:cs typeface="Helvetica Neue Black Condensed"/>
              </a:rPr>
              <a:t>Information systems that process data generated by and used in business operations. The goal</a:t>
            </a:r>
            <a:r>
              <a:rPr lang="en-US" sz="1200" baseline="0" dirty="0" smtClean="0">
                <a:latin typeface="Helvetica Neue Black Condensed"/>
                <a:cs typeface="Helvetica Neue Black Condensed"/>
              </a:rPr>
              <a:t> of these systems</a:t>
            </a:r>
            <a:r>
              <a:rPr lang="en-US" sz="1200" dirty="0" smtClean="0">
                <a:latin typeface="Helvetica Neue Black Condensed"/>
                <a:cs typeface="Helvetica Neue Black Condensed"/>
              </a:rPr>
              <a:t> is to efficiently process business transactions, control industrial processes, support enterprise communications and collaboration, and update corporate databases.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Helvetica Neue Black Condensed"/>
                <a:cs typeface="Helvetica Neue Black Condensed"/>
              </a:rPr>
              <a:t>Management</a:t>
            </a:r>
            <a:r>
              <a:rPr lang="en-US" sz="1200" baseline="0" dirty="0" smtClean="0">
                <a:latin typeface="Helvetica Neue Black Condensed"/>
                <a:cs typeface="Helvetica Neue Black Condensed"/>
              </a:rPr>
              <a:t> support systems: </a:t>
            </a:r>
            <a:r>
              <a:rPr lang="en-US" sz="1200" dirty="0" smtClean="0">
                <a:solidFill>
                  <a:srgbClr val="000000"/>
                </a:solidFill>
                <a:latin typeface="Helvetica Neue Black Condensed"/>
                <a:cs typeface="Helvetica Neue Black Condensed"/>
              </a:rPr>
              <a:t>Information systems that focus on providing information and support for effective decision making by managers</a:t>
            </a:r>
          </a:p>
          <a:p>
            <a:pPr marL="171450" indent="-171450">
              <a:buFont typeface="Arial"/>
              <a:buChar char="•"/>
            </a:pPr>
            <a:r>
              <a:rPr lang="en-US" sz="1200" dirty="0" smtClean="0">
                <a:latin typeface="Helvetica Neue Black Condensed"/>
                <a:cs typeface="Helvetica Neue Black Condensed"/>
              </a:rPr>
              <a:t>Specialized processing systems - </a:t>
            </a:r>
            <a:r>
              <a:rPr lang="en-US" sz="2400" dirty="0" smtClean="0">
                <a:solidFill>
                  <a:schemeClr val="tx1">
                    <a:lumMod val="75000"/>
                    <a:lumOff val="25000"/>
                  </a:schemeClr>
                </a:solidFill>
              </a:rPr>
              <a:t>Dedicated to specific business process</a:t>
            </a:r>
          </a:p>
          <a:p>
            <a:pPr marL="800100" lvl="1" indent="-342900">
              <a:buFont typeface="Wingdings" charset="2"/>
              <a:buChar char="Ø"/>
            </a:pPr>
            <a:r>
              <a:rPr lang="en-US" sz="2400" dirty="0" smtClean="0">
                <a:solidFill>
                  <a:schemeClr val="tx1">
                    <a:lumMod val="75000"/>
                    <a:lumOff val="25000"/>
                  </a:schemeClr>
                </a:solidFill>
              </a:rPr>
              <a:t>Knowledge management systems</a:t>
            </a:r>
            <a:r>
              <a:rPr lang="en-US" sz="2000" dirty="0" smtClean="0">
                <a:solidFill>
                  <a:schemeClr val="tx1">
                    <a:lumMod val="75000"/>
                    <a:lumOff val="25000"/>
                  </a:schemeClr>
                </a:solidFill>
                <a:latin typeface="Helvetica Neue"/>
                <a:cs typeface="Helvetica Neue"/>
              </a:rPr>
              <a:t>: manage </a:t>
            </a:r>
            <a:r>
              <a:rPr lang="en-US" sz="2000" dirty="0" err="1" smtClean="0">
                <a:solidFill>
                  <a:schemeClr val="tx1">
                    <a:lumMod val="75000"/>
                    <a:lumOff val="25000"/>
                  </a:schemeClr>
                </a:solidFill>
                <a:latin typeface="Helvetica Neue"/>
                <a:cs typeface="Helvetica Neue"/>
              </a:rPr>
              <a:t>organisational</a:t>
            </a:r>
            <a:r>
              <a:rPr lang="en-US" sz="2000" dirty="0" smtClean="0">
                <a:solidFill>
                  <a:schemeClr val="tx1">
                    <a:lumMod val="75000"/>
                    <a:lumOff val="25000"/>
                  </a:schemeClr>
                </a:solidFill>
                <a:latin typeface="Helvetica Neue"/>
                <a:cs typeface="Helvetica Neue"/>
              </a:rPr>
              <a:t> knowledge by creating, </a:t>
            </a:r>
            <a:r>
              <a:rPr lang="en-US" sz="2000" dirty="0" err="1" smtClean="0">
                <a:solidFill>
                  <a:schemeClr val="tx1">
                    <a:lumMod val="75000"/>
                    <a:lumOff val="25000"/>
                  </a:schemeClr>
                </a:solidFill>
                <a:latin typeface="Helvetica Neue"/>
                <a:cs typeface="Helvetica Neue"/>
              </a:rPr>
              <a:t>organising</a:t>
            </a:r>
            <a:r>
              <a:rPr lang="en-US" sz="2000" dirty="0" smtClean="0">
                <a:solidFill>
                  <a:schemeClr val="tx1">
                    <a:lumMod val="75000"/>
                    <a:lumOff val="25000"/>
                  </a:schemeClr>
                </a:solidFill>
                <a:latin typeface="Helvetica Neue"/>
                <a:cs typeface="Helvetica Neue"/>
              </a:rPr>
              <a:t>, </a:t>
            </a:r>
            <a:r>
              <a:rPr lang="en-US" sz="2000" dirty="0" err="1" smtClean="0">
                <a:solidFill>
                  <a:schemeClr val="tx1">
                    <a:lumMod val="75000"/>
                    <a:lumOff val="25000"/>
                  </a:schemeClr>
                </a:solidFill>
                <a:latin typeface="Helvetica Neue"/>
                <a:cs typeface="Helvetica Neue"/>
              </a:rPr>
              <a:t>dissiminating</a:t>
            </a:r>
            <a:r>
              <a:rPr lang="en-US" sz="2000" dirty="0" smtClean="0">
                <a:solidFill>
                  <a:schemeClr val="tx1">
                    <a:lumMod val="75000"/>
                    <a:lumOff val="25000"/>
                  </a:schemeClr>
                </a:solidFill>
                <a:latin typeface="Helvetica Neue"/>
                <a:cs typeface="Helvetica Neue"/>
              </a:rPr>
              <a:t> knowledge about business, skill and know-hows.</a:t>
            </a:r>
          </a:p>
          <a:p>
            <a:pPr marL="800100" lvl="1" indent="-342900">
              <a:buFont typeface="Wingdings" charset="2"/>
              <a:buChar char="Ø"/>
            </a:pPr>
            <a:r>
              <a:rPr lang="en-US" sz="2400" dirty="0" smtClean="0">
                <a:solidFill>
                  <a:schemeClr val="tx1">
                    <a:lumMod val="75000"/>
                    <a:lumOff val="25000"/>
                  </a:schemeClr>
                </a:solidFill>
              </a:rPr>
              <a:t>Expert systems</a:t>
            </a:r>
            <a:r>
              <a:rPr lang="en-US" sz="2000" dirty="0" smtClean="0">
                <a:solidFill>
                  <a:schemeClr val="tx1">
                    <a:lumMod val="75000"/>
                    <a:lumOff val="25000"/>
                  </a:schemeClr>
                </a:solidFill>
                <a:latin typeface="Helvetica Neue"/>
                <a:cs typeface="Helvetica Neue"/>
              </a:rPr>
              <a:t>: provide expert insights and decision-support to specific problem areas e.g. customer support, fault detection etc.</a:t>
            </a:r>
          </a:p>
          <a:p>
            <a:pPr marL="800100" lvl="1" indent="-342900">
              <a:buFont typeface="Wingdings" charset="2"/>
              <a:buChar char="Ø"/>
            </a:pPr>
            <a:r>
              <a:rPr lang="en-US" sz="2400" dirty="0" smtClean="0">
                <a:solidFill>
                  <a:schemeClr val="tx1">
                    <a:lumMod val="75000"/>
                    <a:lumOff val="25000"/>
                  </a:schemeClr>
                </a:solidFill>
              </a:rPr>
              <a:t>Strategic information systems</a:t>
            </a:r>
            <a:r>
              <a:rPr lang="en-US" sz="2000" dirty="0" smtClean="0">
                <a:solidFill>
                  <a:schemeClr val="tx1">
                    <a:lumMod val="75000"/>
                    <a:lumOff val="25000"/>
                  </a:schemeClr>
                </a:solidFill>
                <a:latin typeface="Helvetica Neue"/>
                <a:cs typeface="Helvetica Neue"/>
              </a:rPr>
              <a:t>: apply </a:t>
            </a:r>
            <a:r>
              <a:rPr lang="en-US" sz="2000" dirty="0" err="1" smtClean="0">
                <a:solidFill>
                  <a:schemeClr val="tx1">
                    <a:lumMod val="75000"/>
                    <a:lumOff val="25000"/>
                  </a:schemeClr>
                </a:solidFill>
                <a:latin typeface="Helvetica Neue"/>
                <a:cs typeface="Helvetica Neue"/>
              </a:rPr>
              <a:t>organisational</a:t>
            </a:r>
            <a:r>
              <a:rPr lang="en-US" sz="2000" dirty="0" smtClean="0">
                <a:solidFill>
                  <a:schemeClr val="tx1">
                    <a:lumMod val="75000"/>
                    <a:lumOff val="25000"/>
                  </a:schemeClr>
                </a:solidFill>
                <a:latin typeface="Helvetica Neue"/>
                <a:cs typeface="Helvetica Neue"/>
              </a:rPr>
              <a:t> knowledge to find out strategic advantage</a:t>
            </a:r>
          </a:p>
          <a:p>
            <a:pPr marL="800100" lvl="1" indent="-342900">
              <a:buFont typeface="Wingdings" charset="2"/>
              <a:buChar char="Ø"/>
            </a:pPr>
            <a:r>
              <a:rPr lang="en-US" sz="2400" dirty="0" smtClean="0">
                <a:solidFill>
                  <a:schemeClr val="tx1">
                    <a:lumMod val="75000"/>
                    <a:lumOff val="25000"/>
                  </a:schemeClr>
                </a:solidFill>
              </a:rPr>
              <a:t>Functional business systems</a:t>
            </a:r>
            <a:r>
              <a:rPr lang="en-US" sz="2000" dirty="0" smtClean="0">
                <a:solidFill>
                  <a:schemeClr val="tx1">
                    <a:lumMod val="75000"/>
                    <a:lumOff val="25000"/>
                  </a:schemeClr>
                </a:solidFill>
                <a:latin typeface="Helvetica Neue"/>
                <a:cs typeface="Helvetica Neue"/>
              </a:rPr>
              <a:t>: support basic business operations</a:t>
            </a:r>
          </a:p>
          <a:p>
            <a:pPr marL="628650" lvl="1" indent="-171450">
              <a:buFont typeface="Arial"/>
              <a:buChar char="•"/>
            </a:pPr>
            <a:endParaRPr lang="en-US" sz="1200" dirty="0" smtClean="0">
              <a:latin typeface="Helvetica Neue Black Condensed"/>
              <a:cs typeface="Helvetica Neue Black Condensed"/>
            </a:endParaRPr>
          </a:p>
          <a:p>
            <a:pPr marL="0" indent="0">
              <a:buFont typeface="Arial"/>
              <a:buNone/>
            </a:pPr>
            <a:endParaRPr lang="en-US" sz="1200" dirty="0" smtClean="0">
              <a:latin typeface="Helvetica Neue Black Condensed"/>
              <a:cs typeface="Helvetica Neue Black Condensed"/>
            </a:endParaRPr>
          </a:p>
          <a:p>
            <a:endParaRPr lang="en-US" sz="1200" dirty="0" smtClean="0">
              <a:latin typeface="Helvetica Neue Black Condensed"/>
              <a:cs typeface="Helvetica Neue Black Condensed"/>
            </a:endParaRPr>
          </a:p>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5</a:t>
            </a:fld>
            <a:endParaRPr lang="en-US"/>
          </a:p>
        </p:txBody>
      </p:sp>
    </p:spTree>
    <p:extLst>
      <p:ext uri="{BB962C8B-B14F-4D97-AF65-F5344CB8AC3E}">
        <p14:creationId xmlns:p14="http://schemas.microsoft.com/office/powerpoint/2010/main" val="3569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smtClean="0">
              <a:latin typeface="Helvetica Neue Black Condensed"/>
              <a:cs typeface="Helvetica Neue Black Condensed"/>
            </a:endParaRPr>
          </a:p>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6</a:t>
            </a:fld>
            <a:endParaRPr lang="en-US"/>
          </a:p>
        </p:txBody>
      </p:sp>
    </p:spTree>
    <p:extLst>
      <p:ext uri="{BB962C8B-B14F-4D97-AF65-F5344CB8AC3E}">
        <p14:creationId xmlns:p14="http://schemas.microsoft.com/office/powerpoint/2010/main" val="35692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9</a:t>
            </a:fld>
            <a:endParaRPr lang="en-US"/>
          </a:p>
        </p:txBody>
      </p:sp>
    </p:spTree>
    <p:extLst>
      <p:ext uri="{BB962C8B-B14F-4D97-AF65-F5344CB8AC3E}">
        <p14:creationId xmlns:p14="http://schemas.microsoft.com/office/powerpoint/2010/main" val="1390411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6DFFBB-DA9C-AF49-914D-35A2AC89D85C}" type="slidenum">
              <a:rPr lang="en-US"/>
              <a:pPr/>
              <a:t>11</a:t>
            </a:fld>
            <a:endParaRPr lang="en-US"/>
          </a:p>
        </p:txBody>
      </p:sp>
      <p:sp>
        <p:nvSpPr>
          <p:cNvPr id="1280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2800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Information Systems, Unit 01</a:t>
            </a:r>
            <a:endParaRPr lang="en-US"/>
          </a:p>
        </p:txBody>
      </p:sp>
      <p:sp>
        <p:nvSpPr>
          <p:cNvPr id="5" name="Footer Placeholder 4"/>
          <p:cNvSpPr>
            <a:spLocks noGrp="1"/>
          </p:cNvSpPr>
          <p:nvPr>
            <p:ph type="ftr" sz="quarter" idx="11"/>
          </p:nvPr>
        </p:nvSpPr>
        <p:spPr/>
        <p:txBody>
          <a:bodyPr/>
          <a:lstStyle/>
          <a:p>
            <a:r>
              <a:rPr lang="en-US" smtClean="0"/>
              <a:t>IS</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485718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30001"/>
            <a:ext cx="8229600" cy="857250"/>
          </a:xfrm>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r>
              <a:rPr lang="en-US" smtClean="0"/>
              <a:t>Information Systems, Unit 01</a:t>
            </a:r>
            <a:endParaRPr lang="en-US"/>
          </a:p>
        </p:txBody>
      </p:sp>
      <p:sp>
        <p:nvSpPr>
          <p:cNvPr id="5" name="Footer Placeholder 4"/>
          <p:cNvSpPr>
            <a:spLocks noGrp="1"/>
          </p:cNvSpPr>
          <p:nvPr>
            <p:ph type="ftr" sz="quarter" idx="11"/>
          </p:nvPr>
        </p:nvSpPr>
        <p:spPr/>
        <p:txBody>
          <a:bodyPr/>
          <a:lstStyle/>
          <a:p>
            <a:r>
              <a:rPr lang="en-US" smtClean="0"/>
              <a:t>IS</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6868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r>
              <a:rPr lang="en-US" smtClean="0"/>
              <a:t>Information Systems, Unit 01</a:t>
            </a:r>
            <a:endParaRPr lang="en-US"/>
          </a:p>
        </p:txBody>
      </p:sp>
      <p:sp>
        <p:nvSpPr>
          <p:cNvPr id="5" name="Footer Placeholder 4"/>
          <p:cNvSpPr>
            <a:spLocks noGrp="1"/>
          </p:cNvSpPr>
          <p:nvPr>
            <p:ph type="ftr" sz="quarter" idx="11"/>
          </p:nvPr>
        </p:nvSpPr>
        <p:spPr/>
        <p:txBody>
          <a:bodyPr/>
          <a:lstStyle/>
          <a:p>
            <a:r>
              <a:rPr lang="en-US" smtClean="0"/>
              <a:t>IS</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3128979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00151"/>
            <a:ext cx="8229600" cy="3394472"/>
          </a:xfrm>
        </p:spPr>
        <p:txBody>
          <a:bodyPr/>
          <a:lstStyle/>
          <a:p>
            <a:endParaRPr lang="en-US"/>
          </a:p>
        </p:txBody>
      </p:sp>
      <p:sp>
        <p:nvSpPr>
          <p:cNvPr id="4" name="Date Placeholder 3"/>
          <p:cNvSpPr>
            <a:spLocks noGrp="1"/>
          </p:cNvSpPr>
          <p:nvPr>
            <p:ph type="dt" sz="half" idx="10"/>
          </p:nvPr>
        </p:nvSpPr>
        <p:spPr>
          <a:xfrm>
            <a:off x="457200" y="4683919"/>
            <a:ext cx="2133600" cy="357188"/>
          </a:xfrm>
        </p:spPr>
        <p:txBody>
          <a:bodyPr/>
          <a:lstStyle>
            <a:lvl1pPr>
              <a:defRPr/>
            </a:lvl1pPr>
          </a:lstStyle>
          <a:p>
            <a:r>
              <a:rPr lang="en-US" smtClean="0"/>
              <a:t>Information Systems, Unit 01</a:t>
            </a:r>
            <a:endParaRPr lang="en-US"/>
          </a:p>
        </p:txBody>
      </p:sp>
      <p:sp>
        <p:nvSpPr>
          <p:cNvPr id="5" name="Footer Placeholder 4"/>
          <p:cNvSpPr>
            <a:spLocks noGrp="1"/>
          </p:cNvSpPr>
          <p:nvPr>
            <p:ph type="ftr" sz="quarter" idx="11"/>
          </p:nvPr>
        </p:nvSpPr>
        <p:spPr>
          <a:xfrm>
            <a:off x="3124200" y="4683919"/>
            <a:ext cx="2895600" cy="357188"/>
          </a:xfrm>
        </p:spPr>
        <p:txBody>
          <a:bodyPr/>
          <a:lstStyle>
            <a:lvl1pPr>
              <a:defRPr/>
            </a:lvl1pPr>
          </a:lstStyle>
          <a:p>
            <a:r>
              <a:rPr lang="en-US" smtClean="0"/>
              <a:t>IS</a:t>
            </a:r>
            <a:endParaRPr lang="en-US"/>
          </a:p>
        </p:txBody>
      </p:sp>
      <p:sp>
        <p:nvSpPr>
          <p:cNvPr id="6" name="Slide Number Placeholder 5"/>
          <p:cNvSpPr>
            <a:spLocks noGrp="1"/>
          </p:cNvSpPr>
          <p:nvPr>
            <p:ph type="sldNum" sz="quarter" idx="12"/>
          </p:nvPr>
        </p:nvSpPr>
        <p:spPr>
          <a:xfrm>
            <a:off x="6553200" y="4683919"/>
            <a:ext cx="2133600" cy="357188"/>
          </a:xfrm>
        </p:spPr>
        <p:txBody>
          <a:bodyPr/>
          <a:lstStyle>
            <a:lvl1pPr>
              <a:defRPr/>
            </a:lvl1pPr>
          </a:lstStyle>
          <a:p>
            <a:fld id="{95E3B8D7-6F6A-F649-B6F5-859380AC46FB}" type="slidenum">
              <a:rPr lang="en-US"/>
              <a:pPr/>
              <a:t>‹#›</a:t>
            </a:fld>
            <a:endParaRPr lang="en-US"/>
          </a:p>
        </p:txBody>
      </p:sp>
    </p:spTree>
    <p:extLst>
      <p:ext uri="{BB962C8B-B14F-4D97-AF65-F5344CB8AC3E}">
        <p14:creationId xmlns:p14="http://schemas.microsoft.com/office/powerpoint/2010/main" val="273081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40855"/>
            <a:ext cx="8229600" cy="857250"/>
          </a:xfrm>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r>
              <a:rPr lang="en-US" smtClean="0"/>
              <a:t>Information Systems, Unit 01</a:t>
            </a:r>
            <a:endParaRPr lang="en-US"/>
          </a:p>
        </p:txBody>
      </p:sp>
      <p:sp>
        <p:nvSpPr>
          <p:cNvPr id="5" name="Footer Placeholder 4"/>
          <p:cNvSpPr>
            <a:spLocks noGrp="1"/>
          </p:cNvSpPr>
          <p:nvPr>
            <p:ph type="ftr" sz="quarter" idx="11"/>
          </p:nvPr>
        </p:nvSpPr>
        <p:spPr/>
        <p:txBody>
          <a:bodyPr/>
          <a:lstStyle/>
          <a:p>
            <a:r>
              <a:rPr lang="en-US" smtClean="0"/>
              <a:t>IS</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107500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r>
              <a:rPr lang="en-US" smtClean="0"/>
              <a:t>Information Systems, Unit 01</a:t>
            </a:r>
            <a:endParaRPr lang="en-US"/>
          </a:p>
        </p:txBody>
      </p:sp>
      <p:sp>
        <p:nvSpPr>
          <p:cNvPr id="5" name="Footer Placeholder 4"/>
          <p:cNvSpPr>
            <a:spLocks noGrp="1"/>
          </p:cNvSpPr>
          <p:nvPr>
            <p:ph type="ftr" sz="quarter" idx="11"/>
          </p:nvPr>
        </p:nvSpPr>
        <p:spPr/>
        <p:txBody>
          <a:bodyPr/>
          <a:lstStyle/>
          <a:p>
            <a:r>
              <a:rPr lang="en-US" smtClean="0"/>
              <a:t>IS</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4102125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30001"/>
            <a:ext cx="8229600" cy="857250"/>
          </a:xfrm>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117192"/>
            <a:ext cx="4038600" cy="34958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4" name="Content Placeholder 3"/>
          <p:cNvSpPr>
            <a:spLocks noGrp="1"/>
          </p:cNvSpPr>
          <p:nvPr>
            <p:ph sz="half" idx="2"/>
          </p:nvPr>
        </p:nvSpPr>
        <p:spPr>
          <a:xfrm>
            <a:off x="4648200" y="1117192"/>
            <a:ext cx="4038600" cy="34958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r>
              <a:rPr lang="en-US" smtClean="0"/>
              <a:t>Information Systems, Unit 01</a:t>
            </a:r>
            <a:endParaRPr lang="en-US"/>
          </a:p>
        </p:txBody>
      </p:sp>
      <p:sp>
        <p:nvSpPr>
          <p:cNvPr id="6" name="Footer Placeholder 5"/>
          <p:cNvSpPr>
            <a:spLocks noGrp="1"/>
          </p:cNvSpPr>
          <p:nvPr>
            <p:ph type="ftr" sz="quarter" idx="11"/>
          </p:nvPr>
        </p:nvSpPr>
        <p:spPr/>
        <p:txBody>
          <a:bodyPr/>
          <a:lstStyle/>
          <a:p>
            <a:r>
              <a:rPr lang="en-US" smtClean="0"/>
              <a:t>IS</a:t>
            </a:r>
            <a:endParaRPr lang="en-US"/>
          </a:p>
        </p:txBody>
      </p:sp>
      <p:sp>
        <p:nvSpPr>
          <p:cNvPr id="7" name="Slide Number Placeholder 6"/>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44789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30001"/>
            <a:ext cx="8229600" cy="857250"/>
          </a:xfrm>
        </p:spPr>
        <p:txBody>
          <a:bodyPr/>
          <a:lstStyle>
            <a:lvl1pPr>
              <a:defRPr/>
            </a:lvl1pPr>
          </a:lstStyle>
          <a:p>
            <a:r>
              <a:rPr lang="en-AU"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r>
              <a:rPr lang="en-US" smtClean="0"/>
              <a:t>Information Systems, Unit 01</a:t>
            </a:r>
            <a:endParaRPr lang="en-US"/>
          </a:p>
        </p:txBody>
      </p:sp>
      <p:sp>
        <p:nvSpPr>
          <p:cNvPr id="8" name="Footer Placeholder 7"/>
          <p:cNvSpPr>
            <a:spLocks noGrp="1"/>
          </p:cNvSpPr>
          <p:nvPr>
            <p:ph type="ftr" sz="quarter" idx="11"/>
          </p:nvPr>
        </p:nvSpPr>
        <p:spPr/>
        <p:txBody>
          <a:bodyPr/>
          <a:lstStyle/>
          <a:p>
            <a:r>
              <a:rPr lang="en-US" smtClean="0"/>
              <a:t>IS</a:t>
            </a:r>
            <a:endParaRPr lang="en-US"/>
          </a:p>
        </p:txBody>
      </p:sp>
      <p:sp>
        <p:nvSpPr>
          <p:cNvPr id="9" name="Slide Number Placeholder 8"/>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20870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30001"/>
            <a:ext cx="8229600" cy="857250"/>
          </a:xfrm>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Footer Placeholder 3"/>
          <p:cNvSpPr>
            <a:spLocks noGrp="1"/>
          </p:cNvSpPr>
          <p:nvPr>
            <p:ph type="ftr" sz="quarter" idx="11"/>
          </p:nvPr>
        </p:nvSpPr>
        <p:spPr/>
        <p:txBody>
          <a:bodyPr/>
          <a:lstStyle/>
          <a:p>
            <a:r>
              <a:rPr lang="en-US" smtClean="0"/>
              <a:t>IS</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1919479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Footer Placeholder 2"/>
          <p:cNvSpPr>
            <a:spLocks noGrp="1"/>
          </p:cNvSpPr>
          <p:nvPr>
            <p:ph type="ftr" sz="quarter" idx="11"/>
          </p:nvPr>
        </p:nvSpPr>
        <p:spPr/>
        <p:txBody>
          <a:bodyPr/>
          <a:lstStyle/>
          <a:p>
            <a:r>
              <a:rPr lang="en-US" smtClean="0"/>
              <a:t>IS</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4277730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r>
              <a:rPr lang="en-US" smtClean="0"/>
              <a:t>Information Systems, Unit 01</a:t>
            </a:r>
            <a:endParaRPr lang="en-US"/>
          </a:p>
        </p:txBody>
      </p:sp>
      <p:sp>
        <p:nvSpPr>
          <p:cNvPr id="6" name="Footer Placeholder 5"/>
          <p:cNvSpPr>
            <a:spLocks noGrp="1"/>
          </p:cNvSpPr>
          <p:nvPr>
            <p:ph type="ftr" sz="quarter" idx="11"/>
          </p:nvPr>
        </p:nvSpPr>
        <p:spPr/>
        <p:txBody>
          <a:bodyPr/>
          <a:lstStyle/>
          <a:p>
            <a:r>
              <a:rPr lang="en-US" smtClean="0"/>
              <a:t>IS</a:t>
            </a:r>
            <a:endParaRPr lang="en-US"/>
          </a:p>
        </p:txBody>
      </p:sp>
      <p:sp>
        <p:nvSpPr>
          <p:cNvPr id="7" name="Slide Number Placeholder 6"/>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729748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r>
              <a:rPr lang="en-US" smtClean="0"/>
              <a:t>Information Systems, Unit 01</a:t>
            </a:r>
            <a:endParaRPr lang="en-US"/>
          </a:p>
        </p:txBody>
      </p:sp>
      <p:sp>
        <p:nvSpPr>
          <p:cNvPr id="6" name="Footer Placeholder 5"/>
          <p:cNvSpPr>
            <a:spLocks noGrp="1"/>
          </p:cNvSpPr>
          <p:nvPr>
            <p:ph type="ftr" sz="quarter" idx="11"/>
          </p:nvPr>
        </p:nvSpPr>
        <p:spPr/>
        <p:txBody>
          <a:bodyPr/>
          <a:lstStyle/>
          <a:p>
            <a:r>
              <a:rPr lang="en-US" smtClean="0"/>
              <a:t>IS</a:t>
            </a:r>
            <a:endParaRPr lang="en-US"/>
          </a:p>
        </p:txBody>
      </p:sp>
      <p:sp>
        <p:nvSpPr>
          <p:cNvPr id="7" name="Slide Number Placeholder 6"/>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37756100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84271"/>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Information Systems, Unit 01</a:t>
            </a: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IS</a:t>
            </a: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0915109-DA69-6E47-8559-61ECB78F5B26}" type="slidenum">
              <a:rPr lang="en-US" smtClean="0"/>
              <a:t>‹#›</a:t>
            </a:fld>
            <a:endParaRPr lang="en-US"/>
          </a:p>
        </p:txBody>
      </p:sp>
    </p:spTree>
    <p:extLst>
      <p:ext uri="{BB962C8B-B14F-4D97-AF65-F5344CB8AC3E}">
        <p14:creationId xmlns:p14="http://schemas.microsoft.com/office/powerpoint/2010/main" val="321023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457200" rtl="0" eaLnBrk="1" latinLnBrk="0" hangingPunct="1">
        <a:spcBef>
          <a:spcPct val="0"/>
        </a:spcBef>
        <a:buNone/>
        <a:defRPr sz="4000" kern="1200" cap="all">
          <a:solidFill>
            <a:schemeClr val="tx1">
              <a:lumMod val="75000"/>
              <a:lumOff val="25000"/>
            </a:schemeClr>
          </a:solidFill>
          <a:latin typeface="Helvetica Neue Black Condensed"/>
          <a:ea typeface="+mj-ea"/>
          <a:cs typeface="Helvetica Neue Black Condensed"/>
        </a:defRPr>
      </a:lvl1pPr>
    </p:titleStyle>
    <p:bodyStyle>
      <a:lvl1pPr marL="342900" indent="-342900" algn="l" defTabSz="457200" rtl="0" eaLnBrk="1" latinLnBrk="0" hangingPunct="1">
        <a:spcBef>
          <a:spcPct val="20000"/>
        </a:spcBef>
        <a:buFont typeface="Wingdings" charset="2"/>
        <a:buChar char="§"/>
        <a:defRPr sz="3200" kern="1200">
          <a:solidFill>
            <a:schemeClr val="tx1">
              <a:lumMod val="85000"/>
              <a:lumOff val="15000"/>
            </a:schemeClr>
          </a:solidFill>
          <a:latin typeface="Helvetica Neue Black Condensed"/>
          <a:ea typeface="+mn-ea"/>
          <a:cs typeface="Helvetica Neue Black Condensed"/>
        </a:defRPr>
      </a:lvl1pPr>
      <a:lvl2pPr marL="742950" indent="-285750" algn="l" defTabSz="457200" rtl="0" eaLnBrk="1" latinLnBrk="0" hangingPunct="1">
        <a:spcBef>
          <a:spcPct val="20000"/>
        </a:spcBef>
        <a:buFont typeface="Arial"/>
        <a:buChar char="–"/>
        <a:defRPr sz="2800" kern="1200">
          <a:solidFill>
            <a:schemeClr val="tx1">
              <a:lumMod val="85000"/>
              <a:lumOff val="15000"/>
            </a:schemeClr>
          </a:solidFill>
          <a:latin typeface="Helvetica Neue Black Condensed"/>
          <a:ea typeface="+mn-ea"/>
          <a:cs typeface="Helvetica Neue Black Condensed"/>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Helvetica Neue Black Condensed"/>
          <a:ea typeface="+mn-ea"/>
          <a:cs typeface="Helvetica Neue Black Condensed"/>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7.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8.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9.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10.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11.emf"/><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2.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3.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82.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0.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1.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3.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149" y="1858630"/>
            <a:ext cx="8584443" cy="1125870"/>
          </a:xfrm>
        </p:spPr>
        <p:txBody>
          <a:bodyPr>
            <a:noAutofit/>
          </a:bodyPr>
          <a:lstStyle/>
          <a:p>
            <a:r>
              <a:rPr lang="en-US" sz="5400" dirty="0" smtClean="0">
                <a:solidFill>
                  <a:schemeClr val="tx1">
                    <a:lumMod val="75000"/>
                    <a:lumOff val="25000"/>
                  </a:schemeClr>
                </a:solidFill>
                <a:latin typeface="Helvetica Neue Black Condensed"/>
                <a:cs typeface="Helvetica Neue Black Condensed"/>
              </a:rPr>
              <a:t>        INFORMATION SYSTEM</a:t>
            </a:r>
            <a:endParaRPr lang="en-US" sz="2000" dirty="0">
              <a:latin typeface="Helvetica Neue Black Condensed"/>
              <a:cs typeface="Helvetica Neue Black Condensed"/>
            </a:endParaRPr>
          </a:p>
        </p:txBody>
      </p:sp>
      <p:sp>
        <p:nvSpPr>
          <p:cNvPr id="3" name="Subtitle 2"/>
          <p:cNvSpPr>
            <a:spLocks noGrp="1"/>
          </p:cNvSpPr>
          <p:nvPr>
            <p:ph type="subTitle" idx="1"/>
          </p:nvPr>
        </p:nvSpPr>
        <p:spPr>
          <a:xfrm>
            <a:off x="1371600" y="3154230"/>
            <a:ext cx="6400800" cy="1074869"/>
          </a:xfrm>
        </p:spPr>
        <p:txBody>
          <a:bodyPr>
            <a:normAutofit/>
          </a:bodyPr>
          <a:lstStyle/>
          <a:p>
            <a:r>
              <a:rPr lang="en-US" sz="2000" dirty="0" smtClean="0">
                <a:solidFill>
                  <a:schemeClr val="tx1">
                    <a:lumMod val="75000"/>
                    <a:lumOff val="25000"/>
                  </a:schemeClr>
                </a:solidFill>
                <a:latin typeface="Helvetica Neue Black Condensed"/>
                <a:cs typeface="Helvetica Neue Black Condensed"/>
              </a:rPr>
              <a:t>UNIT  01 : </a:t>
            </a:r>
            <a:r>
              <a:rPr lang="en-US" sz="2000" dirty="0" smtClean="0">
                <a:solidFill>
                  <a:schemeClr val="tx1">
                    <a:lumMod val="75000"/>
                    <a:lumOff val="25000"/>
                  </a:schemeClr>
                </a:solidFill>
              </a:rPr>
              <a:t>INFORMATION SYSTEM</a:t>
            </a:r>
            <a:endParaRPr lang="en-US" sz="2000" dirty="0">
              <a:solidFill>
                <a:schemeClr val="tx1">
                  <a:lumMod val="75000"/>
                  <a:lumOff val="25000"/>
                </a:schemeClr>
              </a:solidFill>
              <a:latin typeface="Helvetica Neue Black Condensed"/>
              <a:cs typeface="Helvetica Neue Black Condensed"/>
            </a:endParaRPr>
          </a:p>
        </p:txBody>
      </p:sp>
      <p:sp>
        <p:nvSpPr>
          <p:cNvPr id="7" name="TextBox 6"/>
          <p:cNvSpPr txBox="1"/>
          <p:nvPr/>
        </p:nvSpPr>
        <p:spPr>
          <a:xfrm>
            <a:off x="458885" y="4491866"/>
            <a:ext cx="8219634" cy="276999"/>
          </a:xfrm>
          <a:prstGeom prst="rect">
            <a:avLst/>
          </a:prstGeom>
          <a:noFill/>
        </p:spPr>
        <p:txBody>
          <a:bodyPr wrap="square" rtlCol="0">
            <a:spAutoFit/>
          </a:bodyPr>
          <a:lstStyle/>
          <a:p>
            <a:pPr algn="ctr"/>
            <a:r>
              <a:rPr lang="en-US" sz="1200" dirty="0" smtClean="0">
                <a:solidFill>
                  <a:schemeClr val="tx1">
                    <a:lumMod val="50000"/>
                    <a:lumOff val="50000"/>
                  </a:schemeClr>
                </a:solidFill>
                <a:latin typeface="Helvetica Neue"/>
                <a:cs typeface="Helvetica Neue"/>
              </a:rPr>
              <a:t>© 2018, PRAMOD PARAJULI</a:t>
            </a:r>
            <a:endParaRPr lang="en-US" sz="1200" dirty="0">
              <a:solidFill>
                <a:schemeClr val="tx1">
                  <a:lumMod val="50000"/>
                  <a:lumOff val="50000"/>
                </a:schemeClr>
              </a:solidFill>
              <a:latin typeface="Helvetica Neue"/>
              <a:cs typeface="Helvetica Neue"/>
            </a:endParaRPr>
          </a:p>
        </p:txBody>
      </p:sp>
      <p:pic>
        <p:nvPicPr>
          <p:cNvPr id="6" name="Picture 5" descr="MIS-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85" y="2001323"/>
            <a:ext cx="1542213" cy="834389"/>
          </a:xfrm>
          <a:prstGeom prst="rect">
            <a:avLst/>
          </a:prstGeom>
        </p:spPr>
      </p:pic>
    </p:spTree>
    <p:extLst>
      <p:ext uri="{BB962C8B-B14F-4D97-AF65-F5344CB8AC3E}">
        <p14:creationId xmlns:p14="http://schemas.microsoft.com/office/powerpoint/2010/main" val="39301615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47263"/>
            <a:ext cx="8229600" cy="4047360"/>
          </a:xfrm>
        </p:spPr>
        <p:txBody>
          <a:bodyPr anchor="ctr" anchorCtr="0"/>
          <a:lstStyle/>
          <a:p>
            <a:pPr marL="0" indent="0" algn="ctr">
              <a:buNone/>
            </a:pPr>
            <a:r>
              <a:rPr lang="en-US" dirty="0" smtClean="0">
                <a:latin typeface="Helvetica Neue Black Condensed"/>
                <a:cs typeface="Helvetica Neue Black Condensed"/>
              </a:rPr>
              <a:t>Information Systems Projects</a:t>
            </a:r>
            <a:endParaRPr lang="en-US" dirty="0"/>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9</a:t>
            </a:fld>
            <a:endParaRPr lang="en-US"/>
          </a:p>
        </p:txBody>
      </p:sp>
    </p:spTree>
    <p:extLst>
      <p:ext uri="{BB962C8B-B14F-4D97-AF65-F5344CB8AC3E}">
        <p14:creationId xmlns:p14="http://schemas.microsoft.com/office/powerpoint/2010/main" val="28663899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4" name="Rectangle 4"/>
          <p:cNvSpPr>
            <a:spLocks noGrp="1" noChangeArrowheads="1"/>
          </p:cNvSpPr>
          <p:nvPr>
            <p:ph type="title"/>
          </p:nvPr>
        </p:nvSpPr>
        <p:spPr>
          <a:xfrm>
            <a:off x="609600" y="228600"/>
            <a:ext cx="7772400" cy="457200"/>
          </a:xfrm>
        </p:spPr>
        <p:txBody>
          <a:bodyPr>
            <a:normAutofit fontScale="90000"/>
          </a:bodyPr>
          <a:lstStyle/>
          <a:p>
            <a:r>
              <a:rPr lang="en-US" sz="4000"/>
              <a:t>ERP System Example</a:t>
            </a:r>
          </a:p>
        </p:txBody>
      </p:sp>
      <p:pic>
        <p:nvPicPr>
          <p:cNvPr id="220166" name="Picture 6" descr="FIG02_03"/>
          <p:cNvPicPr>
            <a:picLocks noChangeAspect="1" noChangeArrowheads="1"/>
          </p:cNvPicPr>
          <p:nvPr/>
        </p:nvPicPr>
        <p:blipFill>
          <a:blip r:embed="rId2" cstate="print"/>
          <a:srcRect/>
          <a:stretch>
            <a:fillRect/>
          </a:stretch>
        </p:blipFill>
        <p:spPr bwMode="auto">
          <a:xfrm>
            <a:off x="1135739" y="685799"/>
            <a:ext cx="7309676" cy="5561261"/>
          </a:xfrm>
          <a:prstGeom prst="rect">
            <a:avLst/>
          </a:prstGeom>
          <a:noFill/>
        </p:spPr>
      </p:pic>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10</a:t>
            </a:fld>
            <a:endParaRPr lang="en-US"/>
          </a:p>
        </p:txBody>
      </p:sp>
    </p:spTree>
    <p:extLst>
      <p:ext uri="{BB962C8B-B14F-4D97-AF65-F5344CB8AC3E}">
        <p14:creationId xmlns:p14="http://schemas.microsoft.com/office/powerpoint/2010/main" val="475275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normAutofit fontScale="90000"/>
          </a:bodyPr>
          <a:lstStyle/>
          <a:p>
            <a:r>
              <a:rPr lang="en-US" sz="3200" dirty="0" smtClean="0"/>
              <a:t>A typical information system acquisition process</a:t>
            </a:r>
            <a:endParaRPr lang="en-US" sz="3200" dirty="0"/>
          </a:p>
        </p:txBody>
      </p:sp>
      <p:sp>
        <p:nvSpPr>
          <p:cNvPr id="78851" name="Rectangle 3" descr="Rectangle: Click to edit Master text styles&#10;Second level&#10;Third level&#10;Fourth level&#10;Fifth level"/>
          <p:cNvSpPr>
            <a:spLocks noGrp="1" noChangeArrowheads="1"/>
          </p:cNvSpPr>
          <p:nvPr>
            <p:ph type="body" idx="1"/>
          </p:nvPr>
        </p:nvSpPr>
        <p:spPr>
          <a:xfrm>
            <a:off x="838200" y="1257300"/>
            <a:ext cx="7772400" cy="3257550"/>
          </a:xfrm>
        </p:spPr>
        <p:txBody>
          <a:bodyPr>
            <a:normAutofit lnSpcReduction="10000"/>
          </a:bodyPr>
          <a:lstStyle/>
          <a:p>
            <a:pPr>
              <a:lnSpc>
                <a:spcPct val="90000"/>
              </a:lnSpc>
            </a:pPr>
            <a:r>
              <a:rPr lang="en-US" sz="2800" dirty="0" smtClean="0"/>
              <a:t>RFP call</a:t>
            </a:r>
          </a:p>
          <a:p>
            <a:pPr>
              <a:lnSpc>
                <a:spcPct val="90000"/>
              </a:lnSpc>
            </a:pPr>
            <a:r>
              <a:rPr lang="en-US" sz="2800" dirty="0" smtClean="0"/>
              <a:t>Vendor presentations, interactions, negotiations</a:t>
            </a:r>
          </a:p>
          <a:p>
            <a:pPr>
              <a:lnSpc>
                <a:spcPct val="90000"/>
              </a:lnSpc>
            </a:pPr>
            <a:r>
              <a:rPr lang="en-US" sz="2800" dirty="0" smtClean="0"/>
              <a:t>Tender application</a:t>
            </a:r>
          </a:p>
          <a:p>
            <a:pPr>
              <a:lnSpc>
                <a:spcPct val="90000"/>
              </a:lnSpc>
            </a:pPr>
            <a:r>
              <a:rPr lang="en-US" sz="2800" dirty="0" smtClean="0"/>
              <a:t>Detailed presentations, demo</a:t>
            </a:r>
          </a:p>
          <a:p>
            <a:pPr>
              <a:lnSpc>
                <a:spcPct val="90000"/>
              </a:lnSpc>
            </a:pPr>
            <a:r>
              <a:rPr lang="en-US" sz="2800" dirty="0" smtClean="0"/>
              <a:t>Technical evaluation, financial evaluation (may include multiple rounds of negotiation on RFP requirements and financial terms)</a:t>
            </a:r>
          </a:p>
          <a:p>
            <a:pPr>
              <a:lnSpc>
                <a:spcPct val="90000"/>
              </a:lnSpc>
            </a:pPr>
            <a:r>
              <a:rPr lang="en-US" sz="2800" dirty="0" smtClean="0"/>
              <a:t>Vendor selection</a:t>
            </a:r>
          </a:p>
          <a:p>
            <a:pPr>
              <a:lnSpc>
                <a:spcPct val="90000"/>
              </a:lnSpc>
            </a:pPr>
            <a:endParaRPr lang="en-US" sz="2000" dirty="0"/>
          </a:p>
          <a:p>
            <a:pPr lvl="1">
              <a:lnSpc>
                <a:spcPct val="90000"/>
              </a:lnSpc>
            </a:pPr>
            <a:endParaRPr lang="en-US" sz="2400" dirty="0"/>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11</a:t>
            </a:fld>
            <a:endParaRPr lang="en-US"/>
          </a:p>
        </p:txBody>
      </p:sp>
    </p:spTree>
    <p:extLst>
      <p:ext uri="{BB962C8B-B14F-4D97-AF65-F5344CB8AC3E}">
        <p14:creationId xmlns:p14="http://schemas.microsoft.com/office/powerpoint/2010/main" val="3786069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normAutofit fontScale="90000"/>
          </a:bodyPr>
          <a:lstStyle/>
          <a:p>
            <a:r>
              <a:rPr lang="en-US" sz="3200" dirty="0" smtClean="0"/>
              <a:t>A typical information system acquisition process</a:t>
            </a:r>
            <a:endParaRPr lang="en-US" sz="3200" dirty="0"/>
          </a:p>
        </p:txBody>
      </p:sp>
      <p:sp>
        <p:nvSpPr>
          <p:cNvPr id="78851" name="Rectangle 3" descr="Rectangle: Click to edit Master text styles&#10;Second level&#10;Third level&#10;Fourth level&#10;Fifth level"/>
          <p:cNvSpPr>
            <a:spLocks noGrp="1" noChangeArrowheads="1"/>
          </p:cNvSpPr>
          <p:nvPr>
            <p:ph type="body" idx="1"/>
          </p:nvPr>
        </p:nvSpPr>
        <p:spPr>
          <a:xfrm>
            <a:off x="838200" y="1257300"/>
            <a:ext cx="7772400" cy="3257550"/>
          </a:xfrm>
        </p:spPr>
        <p:txBody>
          <a:bodyPr>
            <a:normAutofit lnSpcReduction="10000"/>
          </a:bodyPr>
          <a:lstStyle/>
          <a:p>
            <a:pPr>
              <a:lnSpc>
                <a:spcPct val="90000"/>
              </a:lnSpc>
            </a:pPr>
            <a:r>
              <a:rPr lang="en-US" sz="2800" dirty="0" smtClean="0"/>
              <a:t>Requirements to Analysis models</a:t>
            </a:r>
          </a:p>
          <a:p>
            <a:pPr>
              <a:lnSpc>
                <a:spcPct val="90000"/>
              </a:lnSpc>
            </a:pPr>
            <a:r>
              <a:rPr lang="en-US" sz="2800" dirty="0" smtClean="0"/>
              <a:t>Data models, process models</a:t>
            </a:r>
          </a:p>
          <a:p>
            <a:pPr>
              <a:lnSpc>
                <a:spcPct val="90000"/>
              </a:lnSpc>
            </a:pPr>
            <a:r>
              <a:rPr lang="en-US" sz="2800" dirty="0" smtClean="0"/>
              <a:t>Make-buy decisions, reuse</a:t>
            </a:r>
          </a:p>
          <a:p>
            <a:pPr>
              <a:lnSpc>
                <a:spcPct val="90000"/>
              </a:lnSpc>
            </a:pPr>
            <a:r>
              <a:rPr lang="en-US" sz="2800" dirty="0" smtClean="0"/>
              <a:t>Development</a:t>
            </a:r>
          </a:p>
          <a:p>
            <a:pPr>
              <a:lnSpc>
                <a:spcPct val="90000"/>
              </a:lnSpc>
            </a:pPr>
            <a:r>
              <a:rPr lang="en-US" sz="2800" dirty="0" smtClean="0"/>
              <a:t>Testing, UAT</a:t>
            </a:r>
          </a:p>
          <a:p>
            <a:pPr>
              <a:lnSpc>
                <a:spcPct val="90000"/>
              </a:lnSpc>
            </a:pPr>
            <a:r>
              <a:rPr lang="en-US" sz="2800" dirty="0" smtClean="0"/>
              <a:t>Deployment </a:t>
            </a:r>
          </a:p>
          <a:p>
            <a:pPr>
              <a:lnSpc>
                <a:spcPct val="90000"/>
              </a:lnSpc>
            </a:pPr>
            <a:r>
              <a:rPr lang="en-US" sz="2800" dirty="0" smtClean="0"/>
              <a:t>Maintenance and support</a:t>
            </a:r>
          </a:p>
          <a:p>
            <a:pPr>
              <a:lnSpc>
                <a:spcPct val="90000"/>
              </a:lnSpc>
            </a:pPr>
            <a:endParaRPr lang="en-US" sz="2800" dirty="0" smtClean="0"/>
          </a:p>
          <a:p>
            <a:pPr>
              <a:lnSpc>
                <a:spcPct val="90000"/>
              </a:lnSpc>
            </a:pPr>
            <a:endParaRPr lang="en-US" sz="2000" dirty="0"/>
          </a:p>
          <a:p>
            <a:pPr lvl="1">
              <a:lnSpc>
                <a:spcPct val="90000"/>
              </a:lnSpc>
            </a:pPr>
            <a:endParaRPr lang="en-US" sz="2400" dirty="0"/>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12</a:t>
            </a:fld>
            <a:endParaRPr lang="en-US"/>
          </a:p>
        </p:txBody>
      </p:sp>
    </p:spTree>
    <p:extLst>
      <p:ext uri="{BB962C8B-B14F-4D97-AF65-F5344CB8AC3E}">
        <p14:creationId xmlns:p14="http://schemas.microsoft.com/office/powerpoint/2010/main" val="3786069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47263"/>
            <a:ext cx="8229600" cy="4047360"/>
          </a:xfrm>
        </p:spPr>
        <p:txBody>
          <a:bodyPr anchor="ctr" anchorCtr="0"/>
          <a:lstStyle/>
          <a:p>
            <a:pPr marL="0" indent="0" algn="ctr">
              <a:buNone/>
            </a:pPr>
            <a:r>
              <a:rPr lang="en-US" dirty="0" smtClean="0">
                <a:latin typeface="Helvetica Neue Black Condensed"/>
                <a:cs typeface="Helvetica Neue Black Condensed"/>
              </a:rPr>
              <a:t>1.2. System Development </a:t>
            </a:r>
            <a:r>
              <a:rPr lang="en-US" dirty="0" smtClean="0"/>
              <a:t>L</a:t>
            </a:r>
            <a:r>
              <a:rPr lang="en-US" dirty="0" smtClean="0">
                <a:latin typeface="Helvetica Neue Black Condensed"/>
                <a:cs typeface="Helvetica Neue Black Condensed"/>
              </a:rPr>
              <a:t>ife Cycle</a:t>
            </a:r>
            <a:endParaRPr lang="en-US" dirty="0"/>
          </a:p>
        </p:txBody>
      </p:sp>
      <p:sp>
        <p:nvSpPr>
          <p:cNvPr id="3" name="TextBox 2"/>
          <p:cNvSpPr txBox="1"/>
          <p:nvPr/>
        </p:nvSpPr>
        <p:spPr>
          <a:xfrm>
            <a:off x="467166" y="2984311"/>
            <a:ext cx="8219634" cy="830997"/>
          </a:xfrm>
          <a:prstGeom prst="rect">
            <a:avLst/>
          </a:prstGeom>
          <a:noFill/>
        </p:spPr>
        <p:txBody>
          <a:bodyPr wrap="square" rtlCol="0">
            <a:spAutoFit/>
          </a:bodyPr>
          <a:lstStyle/>
          <a:p>
            <a:pPr algn="ctr"/>
            <a:r>
              <a:rPr lang="en-US" sz="1200" dirty="0" smtClean="0">
                <a:latin typeface="Helvetica Neue"/>
                <a:cs typeface="Helvetica Neue"/>
              </a:rPr>
              <a:t>References</a:t>
            </a:r>
            <a:br>
              <a:rPr lang="en-US" sz="1200" dirty="0" smtClean="0">
                <a:latin typeface="Helvetica Neue"/>
                <a:cs typeface="Helvetica Neue"/>
              </a:rPr>
            </a:br>
            <a:r>
              <a:rPr lang="en-US" sz="1200" dirty="0" smtClean="0">
                <a:latin typeface="Helvetica Neue"/>
                <a:cs typeface="Helvetica Neue"/>
              </a:rPr>
              <a:t>- - - - - - - - </a:t>
            </a:r>
            <a:r>
              <a:rPr lang="en-US" sz="1200" u="sng" dirty="0" smtClean="0">
                <a:latin typeface="Helvetica Neue"/>
                <a:cs typeface="Helvetica Neue"/>
              </a:rPr>
              <a:t/>
            </a:r>
            <a:br>
              <a:rPr lang="en-US" sz="1200" u="sng" dirty="0" smtClean="0">
                <a:latin typeface="Helvetica Neue"/>
                <a:cs typeface="Helvetica Neue"/>
              </a:rPr>
            </a:br>
            <a:r>
              <a:rPr lang="en-US" sz="1200" dirty="0" smtClean="0">
                <a:latin typeface="Helvetica Neue"/>
                <a:cs typeface="Helvetica Neue"/>
              </a:rPr>
              <a:t>Computer Information Systems Management</a:t>
            </a:r>
            <a:r>
              <a:rPr lang="en-US" sz="1200" dirty="0">
                <a:latin typeface="Helvetica Neue"/>
                <a:cs typeface="Helvetica Neue"/>
              </a:rPr>
              <a:t>, San-</a:t>
            </a:r>
            <a:r>
              <a:rPr lang="en-US" sz="1200" dirty="0" err="1">
                <a:latin typeface="Helvetica Neue"/>
                <a:cs typeface="Helvetica Neue"/>
              </a:rPr>
              <a:t>yun</a:t>
            </a:r>
            <a:r>
              <a:rPr lang="en-US" sz="1200" dirty="0">
                <a:latin typeface="Helvetica Neue"/>
                <a:cs typeface="Helvetica Neue"/>
              </a:rPr>
              <a:t> W. (Nancy) Tsai, </a:t>
            </a:r>
            <a:r>
              <a:rPr lang="en-US" sz="1200" dirty="0" smtClean="0">
                <a:latin typeface="Helvetica Neue"/>
                <a:cs typeface="Helvetica Neue"/>
              </a:rPr>
              <a:t>California State University</a:t>
            </a:r>
          </a:p>
          <a:p>
            <a:pPr algn="ctr"/>
            <a:r>
              <a:rPr lang="en-US" sz="1200" dirty="0">
                <a:latin typeface="Helvetica Neue"/>
                <a:cs typeface="Helvetica Neue"/>
              </a:rPr>
              <a:t>http://</a:t>
            </a:r>
            <a:r>
              <a:rPr lang="en-US" sz="1200" dirty="0" err="1">
                <a:latin typeface="Helvetica Neue"/>
                <a:cs typeface="Helvetica Neue"/>
              </a:rPr>
              <a:t>www.csus.edu</a:t>
            </a:r>
            <a:r>
              <a:rPr lang="en-US" sz="1200" dirty="0">
                <a:latin typeface="Helvetica Neue"/>
                <a:cs typeface="Helvetica Neue"/>
              </a:rPr>
              <a:t>/</a:t>
            </a:r>
            <a:r>
              <a:rPr lang="en-US" sz="1200" dirty="0" err="1">
                <a:latin typeface="Helvetica Neue"/>
                <a:cs typeface="Helvetica Neue"/>
              </a:rPr>
              <a:t>indiv</a:t>
            </a:r>
            <a:r>
              <a:rPr lang="en-US" sz="1200" dirty="0">
                <a:latin typeface="Helvetica Neue"/>
                <a:cs typeface="Helvetica Neue"/>
              </a:rPr>
              <a:t>/t/</a:t>
            </a:r>
            <a:r>
              <a:rPr lang="en-US" sz="1200" dirty="0" err="1">
                <a:latin typeface="Helvetica Neue"/>
                <a:cs typeface="Helvetica Neue"/>
              </a:rPr>
              <a:t>tsain</a:t>
            </a:r>
            <a:r>
              <a:rPr lang="en-US" sz="1200" dirty="0">
                <a:latin typeface="Helvetica Neue"/>
                <a:cs typeface="Helvetica Neue"/>
              </a:rPr>
              <a:t>/</a:t>
            </a:r>
          </a:p>
        </p:txBody>
      </p:sp>
      <p:sp>
        <p:nvSpPr>
          <p:cNvPr id="4" name="Date Placeholder 3"/>
          <p:cNvSpPr>
            <a:spLocks noGrp="1"/>
          </p:cNvSpPr>
          <p:nvPr>
            <p:ph type="dt" sz="half" idx="10"/>
          </p:nvPr>
        </p:nvSpPr>
        <p:spPr/>
        <p:txBody>
          <a:bodyPr/>
          <a:lstStyle/>
          <a:p>
            <a:r>
              <a:rPr lang="en-US" smtClean="0"/>
              <a:t>Information Systems, Unit 01</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13</a:t>
            </a:fld>
            <a:endParaRPr lang="en-US"/>
          </a:p>
        </p:txBody>
      </p:sp>
    </p:spTree>
    <p:extLst>
      <p:ext uri="{BB962C8B-B14F-4D97-AF65-F5344CB8AC3E}">
        <p14:creationId xmlns:p14="http://schemas.microsoft.com/office/powerpoint/2010/main" val="6461531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t>Agenda</a:t>
            </a:r>
          </a:p>
        </p:txBody>
      </p:sp>
      <p:sp>
        <p:nvSpPr>
          <p:cNvPr id="82947" name="Rectangle 3"/>
          <p:cNvSpPr>
            <a:spLocks noGrp="1" noChangeArrowheads="1"/>
          </p:cNvSpPr>
          <p:nvPr>
            <p:ph type="body" idx="1"/>
          </p:nvPr>
        </p:nvSpPr>
        <p:spPr/>
        <p:txBody>
          <a:bodyPr>
            <a:normAutofit fontScale="92500" lnSpcReduction="10000"/>
          </a:bodyPr>
          <a:lstStyle/>
          <a:p>
            <a:r>
              <a:rPr lang="en-US"/>
              <a:t>Systems Development Concepts</a:t>
            </a:r>
          </a:p>
          <a:p>
            <a:r>
              <a:rPr lang="en-US"/>
              <a:t>Challenges in Systems Development</a:t>
            </a:r>
          </a:p>
          <a:p>
            <a:r>
              <a:rPr lang="en-US"/>
              <a:t>Types of System Development Methods</a:t>
            </a:r>
          </a:p>
          <a:p>
            <a:pPr lvl="1"/>
            <a:r>
              <a:rPr lang="en-US"/>
              <a:t>Systems Development Life Cycle (SDLC)</a:t>
            </a:r>
          </a:p>
          <a:p>
            <a:pPr lvl="1"/>
            <a:r>
              <a:rPr lang="en-US"/>
              <a:t>Rapid Application Development (RAD)</a:t>
            </a:r>
          </a:p>
          <a:p>
            <a:pPr lvl="1"/>
            <a:r>
              <a:rPr lang="en-US"/>
              <a:t>Object Oriented Development (OOD)</a:t>
            </a:r>
          </a:p>
          <a:p>
            <a:pPr lvl="1"/>
            <a:r>
              <a:rPr lang="en-US"/>
              <a:t>Extreme Programming (EP)</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14</a:t>
            </a:fld>
            <a:endParaRPr lang="en-US"/>
          </a:p>
        </p:txBody>
      </p:sp>
    </p:spTree>
    <p:extLst>
      <p:ext uri="{BB962C8B-B14F-4D97-AF65-F5344CB8AC3E}">
        <p14:creationId xmlns:p14="http://schemas.microsoft.com/office/powerpoint/2010/main" val="2348595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2018-04-18-at-9.28.37-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96" y="241531"/>
            <a:ext cx="4299278" cy="3713465"/>
          </a:xfrm>
          <a:prstGeom prst="rect">
            <a:avLst/>
          </a:prstGeom>
        </p:spPr>
      </p:pic>
      <p:pic>
        <p:nvPicPr>
          <p:cNvPr id="3" name="Picture 2" descr="Screen-Shot-2018-04-18-at-9.28.47-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905" y="241531"/>
            <a:ext cx="4299278" cy="4405515"/>
          </a:xfrm>
          <a:prstGeom prst="rect">
            <a:avLst/>
          </a:prstGeom>
        </p:spPr>
      </p:pic>
      <p:sp>
        <p:nvSpPr>
          <p:cNvPr id="5" name="Date Placeholder 4"/>
          <p:cNvSpPr>
            <a:spLocks noGrp="1"/>
          </p:cNvSpPr>
          <p:nvPr>
            <p:ph type="dt" sz="half" idx="10"/>
          </p:nvPr>
        </p:nvSpPr>
        <p:spPr/>
        <p:txBody>
          <a:bodyPr/>
          <a:lstStyle/>
          <a:p>
            <a:r>
              <a:rPr lang="en-US" smtClean="0"/>
              <a:t>Information Systems, Unit 01</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15</a:t>
            </a:fld>
            <a:endParaRPr lang="en-US"/>
          </a:p>
        </p:txBody>
      </p:sp>
      <p:sp>
        <p:nvSpPr>
          <p:cNvPr id="7" name="TextBox 6"/>
          <p:cNvSpPr txBox="1"/>
          <p:nvPr/>
        </p:nvSpPr>
        <p:spPr>
          <a:xfrm>
            <a:off x="457200" y="4326477"/>
            <a:ext cx="3961862" cy="369332"/>
          </a:xfrm>
          <a:prstGeom prst="rect">
            <a:avLst/>
          </a:prstGeom>
          <a:noFill/>
        </p:spPr>
        <p:txBody>
          <a:bodyPr wrap="square" rtlCol="0">
            <a:spAutoFit/>
          </a:bodyPr>
          <a:lstStyle/>
          <a:p>
            <a:r>
              <a:rPr lang="en-US" i="1" dirty="0" smtClean="0"/>
              <a:t>Source: </a:t>
            </a:r>
            <a:r>
              <a:rPr lang="en-US" i="1" dirty="0" err="1" smtClean="0"/>
              <a:t>wikipedia.org</a:t>
            </a:r>
            <a:endParaRPr lang="en-US" i="1" dirty="0"/>
          </a:p>
        </p:txBody>
      </p:sp>
    </p:spTree>
    <p:extLst>
      <p:ext uri="{BB962C8B-B14F-4D97-AF65-F5344CB8AC3E}">
        <p14:creationId xmlns:p14="http://schemas.microsoft.com/office/powerpoint/2010/main" val="19822365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System development Life cycle</a:t>
            </a:r>
            <a:endParaRPr lang="en-US" dirty="0"/>
          </a:p>
        </p:txBody>
      </p:sp>
      <p:sp>
        <p:nvSpPr>
          <p:cNvPr id="6" name="Rounded Rectangle 5"/>
          <p:cNvSpPr/>
          <p:nvPr/>
        </p:nvSpPr>
        <p:spPr>
          <a:xfrm>
            <a:off x="796418" y="1453620"/>
            <a:ext cx="2338706" cy="2467596"/>
          </a:xfrm>
          <a:prstGeom prst="roundRect">
            <a:avLst>
              <a:gd name="adj" fmla="val 2288"/>
            </a:avLst>
          </a:prstGeom>
          <a:noFill/>
          <a:ln w="762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2000" dirty="0" smtClean="0">
                <a:solidFill>
                  <a:srgbClr val="404040"/>
                </a:solidFill>
                <a:effectLst/>
                <a:latin typeface="Helvetica Neue Black Condensed"/>
                <a:ea typeface="ＭＳ 明朝"/>
                <a:cs typeface="Times New Roman"/>
              </a:rPr>
              <a:t>Conceptualisation</a:t>
            </a:r>
            <a:endParaRPr lang="en-AU" sz="2000" dirty="0">
              <a:effectLst/>
              <a:ea typeface="ＭＳ 明朝"/>
              <a:cs typeface="Times New Roman"/>
            </a:endParaRPr>
          </a:p>
        </p:txBody>
      </p:sp>
      <p:sp>
        <p:nvSpPr>
          <p:cNvPr id="7" name="Pentagon 6"/>
          <p:cNvSpPr/>
          <p:nvPr/>
        </p:nvSpPr>
        <p:spPr>
          <a:xfrm>
            <a:off x="3135124" y="3365329"/>
            <a:ext cx="478349" cy="478349"/>
          </a:xfrm>
          <a:prstGeom prst="homePlate">
            <a:avLst>
              <a:gd name="adj" fmla="val 31481"/>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ounded Rectangle 7"/>
          <p:cNvSpPr/>
          <p:nvPr/>
        </p:nvSpPr>
        <p:spPr>
          <a:xfrm>
            <a:off x="3412498" y="1453620"/>
            <a:ext cx="2338706" cy="2467596"/>
          </a:xfrm>
          <a:prstGeom prst="roundRect">
            <a:avLst>
              <a:gd name="adj" fmla="val 2288"/>
            </a:avLst>
          </a:prstGeom>
          <a:noFill/>
          <a:ln w="762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2000" dirty="0" smtClean="0">
                <a:solidFill>
                  <a:srgbClr val="404040"/>
                </a:solidFill>
                <a:effectLst/>
                <a:latin typeface="Helvetica Neue Black Condensed"/>
                <a:ea typeface="ＭＳ 明朝"/>
                <a:cs typeface="Times New Roman"/>
              </a:rPr>
              <a:t>...</a:t>
            </a:r>
            <a:endParaRPr lang="en-AU" sz="2000" dirty="0">
              <a:effectLst/>
              <a:ea typeface="ＭＳ 明朝"/>
              <a:cs typeface="Times New Roman"/>
            </a:endParaRPr>
          </a:p>
        </p:txBody>
      </p:sp>
      <p:sp>
        <p:nvSpPr>
          <p:cNvPr id="9" name="Pentagon 8"/>
          <p:cNvSpPr/>
          <p:nvPr/>
        </p:nvSpPr>
        <p:spPr>
          <a:xfrm>
            <a:off x="5751204" y="3365329"/>
            <a:ext cx="478349" cy="478349"/>
          </a:xfrm>
          <a:prstGeom prst="homePlate">
            <a:avLst>
              <a:gd name="adj" fmla="val 31481"/>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0" name="Rounded Rectangle 9"/>
          <p:cNvSpPr/>
          <p:nvPr/>
        </p:nvSpPr>
        <p:spPr>
          <a:xfrm>
            <a:off x="6019639" y="1453620"/>
            <a:ext cx="2338706" cy="2467596"/>
          </a:xfrm>
          <a:prstGeom prst="roundRect">
            <a:avLst>
              <a:gd name="adj" fmla="val 2288"/>
            </a:avLst>
          </a:prstGeom>
          <a:noFill/>
          <a:ln w="762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2000" dirty="0" smtClean="0">
                <a:solidFill>
                  <a:srgbClr val="404040"/>
                </a:solidFill>
                <a:effectLst/>
                <a:latin typeface="Helvetica Neue Black Condensed"/>
                <a:ea typeface="ＭＳ 明朝"/>
                <a:cs typeface="Times New Roman"/>
              </a:rPr>
              <a:t>Decommissioning</a:t>
            </a:r>
          </a:p>
        </p:txBody>
      </p:sp>
      <p:sp>
        <p:nvSpPr>
          <p:cNvPr id="11" name="Date Placeholder 10"/>
          <p:cNvSpPr>
            <a:spLocks noGrp="1"/>
          </p:cNvSpPr>
          <p:nvPr>
            <p:ph type="dt" sz="half" idx="10"/>
          </p:nvPr>
        </p:nvSpPr>
        <p:spPr/>
        <p:txBody>
          <a:bodyPr/>
          <a:lstStyle/>
          <a:p>
            <a:r>
              <a:rPr lang="en-US" smtClean="0"/>
              <a:t>Information Systems, Unit 01</a:t>
            </a:r>
            <a:endParaRPr lang="en-US"/>
          </a:p>
        </p:txBody>
      </p:sp>
      <p:sp>
        <p:nvSpPr>
          <p:cNvPr id="12" name="Slide Number Placeholder 11"/>
          <p:cNvSpPr>
            <a:spLocks noGrp="1"/>
          </p:cNvSpPr>
          <p:nvPr>
            <p:ph type="sldNum" sz="quarter" idx="12"/>
          </p:nvPr>
        </p:nvSpPr>
        <p:spPr/>
        <p:txBody>
          <a:bodyPr/>
          <a:lstStyle/>
          <a:p>
            <a:fld id="{70915109-DA69-6E47-8559-61ECB78F5B26}" type="slidenum">
              <a:rPr lang="en-US" smtClean="0"/>
              <a:t>16</a:t>
            </a:fld>
            <a:endParaRPr lang="en-US"/>
          </a:p>
        </p:txBody>
      </p:sp>
    </p:spTree>
    <p:custDataLst>
      <p:tags r:id="rId1"/>
    </p:custDataLst>
    <p:extLst>
      <p:ext uri="{BB962C8B-B14F-4D97-AF65-F5344CB8AC3E}">
        <p14:creationId xmlns:p14="http://schemas.microsoft.com/office/powerpoint/2010/main" val="3423483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System development Life cycle</a:t>
            </a:r>
          </a:p>
        </p:txBody>
      </p:sp>
      <p:sp>
        <p:nvSpPr>
          <p:cNvPr id="11" name="Rounded Rectangle 10"/>
          <p:cNvSpPr/>
          <p:nvPr/>
        </p:nvSpPr>
        <p:spPr>
          <a:xfrm>
            <a:off x="827519" y="1958916"/>
            <a:ext cx="1665983" cy="1757798"/>
          </a:xfrm>
          <a:prstGeom prst="roundRect">
            <a:avLst>
              <a:gd name="adj" fmla="val 2288"/>
            </a:avLst>
          </a:prstGeom>
          <a:noFill/>
          <a:ln w="762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dirty="0" smtClean="0">
                <a:solidFill>
                  <a:srgbClr val="404040"/>
                </a:solidFill>
                <a:effectLst/>
                <a:latin typeface="Helvetica Neue Black Condensed"/>
                <a:ea typeface="ＭＳ 明朝"/>
                <a:cs typeface="Times New Roman"/>
              </a:rPr>
              <a:t>Specification</a:t>
            </a:r>
            <a:endParaRPr lang="en-AU" sz="1400" dirty="0">
              <a:effectLst/>
              <a:ea typeface="ＭＳ 明朝"/>
              <a:cs typeface="Times New Roman"/>
            </a:endParaRPr>
          </a:p>
        </p:txBody>
      </p:sp>
      <p:sp>
        <p:nvSpPr>
          <p:cNvPr id="12" name="Pentagon 11"/>
          <p:cNvSpPr/>
          <p:nvPr/>
        </p:nvSpPr>
        <p:spPr>
          <a:xfrm>
            <a:off x="2505458" y="3298423"/>
            <a:ext cx="340753" cy="340753"/>
          </a:xfrm>
          <a:prstGeom prst="homePlate">
            <a:avLst>
              <a:gd name="adj" fmla="val 31481"/>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Rounded Rectangle 12"/>
          <p:cNvSpPr/>
          <p:nvPr/>
        </p:nvSpPr>
        <p:spPr>
          <a:xfrm>
            <a:off x="2739103" y="1958916"/>
            <a:ext cx="1665983" cy="1757798"/>
          </a:xfrm>
          <a:prstGeom prst="roundRect">
            <a:avLst>
              <a:gd name="adj" fmla="val 2288"/>
            </a:avLst>
          </a:prstGeom>
          <a:noFill/>
          <a:ln w="762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dirty="0" smtClean="0">
                <a:solidFill>
                  <a:srgbClr val="404040"/>
                </a:solidFill>
                <a:effectLst/>
                <a:latin typeface="Helvetica Neue Black Condensed"/>
                <a:ea typeface="ＭＳ 明朝"/>
                <a:cs typeface="Times New Roman"/>
              </a:rPr>
              <a:t>Development</a:t>
            </a:r>
            <a:endParaRPr lang="en-AU" sz="1400" dirty="0">
              <a:effectLst/>
              <a:ea typeface="ＭＳ 明朝"/>
              <a:cs typeface="Times New Roman"/>
            </a:endParaRPr>
          </a:p>
        </p:txBody>
      </p:sp>
      <p:sp>
        <p:nvSpPr>
          <p:cNvPr id="14" name="Pentagon 13"/>
          <p:cNvSpPr/>
          <p:nvPr/>
        </p:nvSpPr>
        <p:spPr>
          <a:xfrm>
            <a:off x="4417042" y="3298423"/>
            <a:ext cx="340753" cy="340753"/>
          </a:xfrm>
          <a:prstGeom prst="homePlate">
            <a:avLst>
              <a:gd name="adj" fmla="val 31481"/>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Rounded Rectangle 14"/>
          <p:cNvSpPr/>
          <p:nvPr/>
        </p:nvSpPr>
        <p:spPr>
          <a:xfrm>
            <a:off x="4656536" y="1958916"/>
            <a:ext cx="1665983" cy="1757798"/>
          </a:xfrm>
          <a:prstGeom prst="roundRect">
            <a:avLst>
              <a:gd name="adj" fmla="val 2288"/>
            </a:avLst>
          </a:prstGeom>
          <a:noFill/>
          <a:ln w="762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dirty="0" smtClean="0">
                <a:solidFill>
                  <a:srgbClr val="404040"/>
                </a:solidFill>
                <a:effectLst/>
                <a:latin typeface="Helvetica Neue Black Condensed"/>
                <a:ea typeface="ＭＳ 明朝"/>
                <a:cs typeface="Times New Roman"/>
              </a:rPr>
              <a:t>Integration and testing</a:t>
            </a:r>
            <a:endParaRPr lang="en-AU" sz="1400" dirty="0">
              <a:effectLst/>
              <a:ea typeface="ＭＳ 明朝"/>
              <a:cs typeface="Times New Roman"/>
            </a:endParaRPr>
          </a:p>
        </p:txBody>
      </p:sp>
      <p:sp>
        <p:nvSpPr>
          <p:cNvPr id="16" name="Pentagon 15"/>
          <p:cNvSpPr/>
          <p:nvPr/>
        </p:nvSpPr>
        <p:spPr>
          <a:xfrm>
            <a:off x="6334475" y="3298423"/>
            <a:ext cx="340753" cy="340753"/>
          </a:xfrm>
          <a:prstGeom prst="homePlate">
            <a:avLst>
              <a:gd name="adj" fmla="val 31481"/>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Rounded Rectangle 16"/>
          <p:cNvSpPr/>
          <p:nvPr/>
        </p:nvSpPr>
        <p:spPr>
          <a:xfrm>
            <a:off x="6563206" y="1958916"/>
            <a:ext cx="1665983" cy="1757798"/>
          </a:xfrm>
          <a:prstGeom prst="roundRect">
            <a:avLst>
              <a:gd name="adj" fmla="val 2288"/>
            </a:avLst>
          </a:prstGeom>
          <a:noFill/>
          <a:ln w="76200" cmpd="sng">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AU" sz="1400" dirty="0" smtClean="0">
                <a:solidFill>
                  <a:srgbClr val="404040"/>
                </a:solidFill>
                <a:effectLst/>
                <a:latin typeface="Helvetica Neue Black Condensed"/>
                <a:ea typeface="ＭＳ 明朝"/>
                <a:cs typeface="Times New Roman"/>
              </a:rPr>
              <a:t>Deployment</a:t>
            </a:r>
            <a:endParaRPr lang="en-AU" sz="1200" dirty="0">
              <a:effectLst/>
              <a:ea typeface="ＭＳ 明朝"/>
              <a:cs typeface="Times New Roman"/>
            </a:endParaRPr>
          </a:p>
        </p:txBody>
      </p:sp>
      <p:sp>
        <p:nvSpPr>
          <p:cNvPr id="18" name="Pentagon 17"/>
          <p:cNvSpPr/>
          <p:nvPr/>
        </p:nvSpPr>
        <p:spPr>
          <a:xfrm>
            <a:off x="8241145" y="3298423"/>
            <a:ext cx="340753" cy="340753"/>
          </a:xfrm>
          <a:prstGeom prst="homePlate">
            <a:avLst>
              <a:gd name="adj" fmla="val 31481"/>
            </a:avLst>
          </a:prstGeom>
          <a:solidFill>
            <a:schemeClr val="tx1">
              <a:lumMod val="75000"/>
              <a:lumOff val="2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Date Placeholder 5"/>
          <p:cNvSpPr>
            <a:spLocks noGrp="1"/>
          </p:cNvSpPr>
          <p:nvPr>
            <p:ph type="dt" sz="half" idx="10"/>
          </p:nvPr>
        </p:nvSpPr>
        <p:spPr/>
        <p:txBody>
          <a:bodyPr/>
          <a:lstStyle/>
          <a:p>
            <a:r>
              <a:rPr lang="en-US" smtClean="0"/>
              <a:t>Information Systems, Unit 01</a:t>
            </a:r>
            <a:endParaRPr lang="en-US"/>
          </a:p>
        </p:txBody>
      </p:sp>
      <p:sp>
        <p:nvSpPr>
          <p:cNvPr id="7" name="Slide Number Placeholder 6"/>
          <p:cNvSpPr>
            <a:spLocks noGrp="1"/>
          </p:cNvSpPr>
          <p:nvPr>
            <p:ph type="sldNum" sz="quarter" idx="12"/>
          </p:nvPr>
        </p:nvSpPr>
        <p:spPr/>
        <p:txBody>
          <a:bodyPr/>
          <a:lstStyle/>
          <a:p>
            <a:fld id="{70915109-DA69-6E47-8559-61ECB78F5B26}" type="slidenum">
              <a:rPr lang="en-US" smtClean="0"/>
              <a:t>17</a:t>
            </a:fld>
            <a:endParaRPr lang="en-US"/>
          </a:p>
        </p:txBody>
      </p:sp>
    </p:spTree>
    <p:custDataLst>
      <p:tags r:id="rId1"/>
    </p:custDataLst>
    <p:extLst>
      <p:ext uri="{BB962C8B-B14F-4D97-AF65-F5344CB8AC3E}">
        <p14:creationId xmlns:p14="http://schemas.microsoft.com/office/powerpoint/2010/main" val="2754649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Software process model</a:t>
            </a:r>
            <a:endParaRPr lang="en-US" dirty="0"/>
          </a:p>
        </p:txBody>
      </p:sp>
      <p:pic>
        <p:nvPicPr>
          <p:cNvPr id="3" name="Picture 2"/>
          <p:cNvPicPr>
            <a:picLocks noChangeAspect="1"/>
          </p:cNvPicPr>
          <p:nvPr/>
        </p:nvPicPr>
        <p:blipFill rotWithShape="1">
          <a:blip r:embed="rId4"/>
          <a:srcRect r="20588"/>
          <a:stretch/>
        </p:blipFill>
        <p:spPr>
          <a:xfrm>
            <a:off x="1103191" y="1524000"/>
            <a:ext cx="6976307" cy="3071918"/>
          </a:xfrm>
          <a:prstGeom prst="rect">
            <a:avLst/>
          </a:prstGeom>
        </p:spPr>
      </p:pic>
      <p:sp>
        <p:nvSpPr>
          <p:cNvPr id="7" name="Date Placeholder 6"/>
          <p:cNvSpPr>
            <a:spLocks noGrp="1"/>
          </p:cNvSpPr>
          <p:nvPr>
            <p:ph type="dt" sz="half" idx="10"/>
          </p:nvPr>
        </p:nvSpPr>
        <p:spPr/>
        <p:txBody>
          <a:bodyPr/>
          <a:lstStyle/>
          <a:p>
            <a:r>
              <a:rPr lang="en-US" smtClean="0"/>
              <a:t>Information Systems, Unit 01</a:t>
            </a:r>
            <a:endParaRPr lang="en-US"/>
          </a:p>
        </p:txBody>
      </p:sp>
      <p:sp>
        <p:nvSpPr>
          <p:cNvPr id="8" name="Slide Number Placeholder 7"/>
          <p:cNvSpPr>
            <a:spLocks noGrp="1"/>
          </p:cNvSpPr>
          <p:nvPr>
            <p:ph type="sldNum" sz="quarter" idx="12"/>
          </p:nvPr>
        </p:nvSpPr>
        <p:spPr/>
        <p:txBody>
          <a:bodyPr/>
          <a:lstStyle/>
          <a:p>
            <a:fld id="{70915109-DA69-6E47-8559-61ECB78F5B26}" type="slidenum">
              <a:rPr lang="en-US" smtClean="0"/>
              <a:t>18</a:t>
            </a:fld>
            <a:endParaRPr lang="en-US"/>
          </a:p>
        </p:txBody>
      </p:sp>
    </p:spTree>
    <p:custDataLst>
      <p:tags r:id="rId1"/>
    </p:custDataLst>
    <p:extLst>
      <p:ext uri="{BB962C8B-B14F-4D97-AF65-F5344CB8AC3E}">
        <p14:creationId xmlns:p14="http://schemas.microsoft.com/office/powerpoint/2010/main" val="1277717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311546"/>
            <a:ext cx="8229600" cy="4541378"/>
          </a:xfrm>
        </p:spPr>
        <p:txBody>
          <a:bodyPr anchor="ctr" anchorCtr="0">
            <a:noAutofit/>
          </a:bodyPr>
          <a:lstStyle/>
          <a:p>
            <a:pPr marL="0" indent="0" algn="ctr">
              <a:buNone/>
            </a:pPr>
            <a:r>
              <a:rPr lang="en-US" sz="2600" u="sng" dirty="0" smtClean="0"/>
              <a:t>Disclaimer</a:t>
            </a:r>
          </a:p>
          <a:p>
            <a:pPr marL="0" indent="0">
              <a:buNone/>
            </a:pPr>
            <a:r>
              <a:rPr lang="en-US" sz="2600" dirty="0" smtClean="0"/>
              <a:t>These slides are part of teaching materials for Information System (IS). These slides do not cover all aspect of learning IS, nor are these be taken as primary source of information. As the core textbooks and reference books for learning the subject has already been specified and provided to the students, students are encouraged to learn from the original sources.</a:t>
            </a:r>
          </a:p>
          <a:p>
            <a:pPr marL="0" indent="0">
              <a:buNone/>
            </a:pPr>
            <a:endParaRPr lang="en-US" sz="2600" dirty="0"/>
          </a:p>
          <a:p>
            <a:pPr marL="0" indent="0">
              <a:buNone/>
            </a:pPr>
            <a:r>
              <a:rPr lang="en-US" sz="2600" dirty="0" smtClean="0"/>
              <a:t>Contents in these slides are copyrighted to the instructor and authors of original texts where applicable.</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1</a:t>
            </a:fld>
            <a:endParaRPr lang="en-US"/>
          </a:p>
        </p:txBody>
      </p:sp>
    </p:spTree>
    <p:extLst>
      <p:ext uri="{BB962C8B-B14F-4D97-AF65-F5344CB8AC3E}">
        <p14:creationId xmlns:p14="http://schemas.microsoft.com/office/powerpoint/2010/main" val="1945734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Waterfall model</a:t>
            </a:r>
            <a:endParaRPr lang="en-US" dirty="0"/>
          </a:p>
        </p:txBody>
      </p:sp>
      <p:pic>
        <p:nvPicPr>
          <p:cNvPr id="2" name="Picture 1"/>
          <p:cNvPicPr>
            <a:picLocks noChangeAspect="1"/>
          </p:cNvPicPr>
          <p:nvPr/>
        </p:nvPicPr>
        <p:blipFill rotWithShape="1">
          <a:blip r:embed="rId4"/>
          <a:srcRect r="30887"/>
          <a:stretch/>
        </p:blipFill>
        <p:spPr>
          <a:xfrm>
            <a:off x="1619788" y="1144715"/>
            <a:ext cx="5825886" cy="3612654"/>
          </a:xfrm>
          <a:prstGeom prst="rect">
            <a:avLst/>
          </a:prstGeom>
        </p:spPr>
      </p:pic>
      <p:sp>
        <p:nvSpPr>
          <p:cNvPr id="7" name="Date Placeholder 6"/>
          <p:cNvSpPr>
            <a:spLocks noGrp="1"/>
          </p:cNvSpPr>
          <p:nvPr>
            <p:ph type="dt" sz="half" idx="10"/>
          </p:nvPr>
        </p:nvSpPr>
        <p:spPr/>
        <p:txBody>
          <a:bodyPr/>
          <a:lstStyle/>
          <a:p>
            <a:r>
              <a:rPr lang="en-US" smtClean="0"/>
              <a:t>Information Systems, Unit 01</a:t>
            </a:r>
            <a:endParaRPr lang="en-US"/>
          </a:p>
        </p:txBody>
      </p:sp>
      <p:sp>
        <p:nvSpPr>
          <p:cNvPr id="8" name="Slide Number Placeholder 7"/>
          <p:cNvSpPr>
            <a:spLocks noGrp="1"/>
          </p:cNvSpPr>
          <p:nvPr>
            <p:ph type="sldNum" sz="quarter" idx="12"/>
          </p:nvPr>
        </p:nvSpPr>
        <p:spPr/>
        <p:txBody>
          <a:bodyPr/>
          <a:lstStyle/>
          <a:p>
            <a:fld id="{70915109-DA69-6E47-8559-61ECB78F5B26}" type="slidenum">
              <a:rPr lang="en-US" smtClean="0"/>
              <a:t>19</a:t>
            </a:fld>
            <a:endParaRPr lang="en-US"/>
          </a:p>
        </p:txBody>
      </p:sp>
    </p:spTree>
    <p:custDataLst>
      <p:tags r:id="rId1"/>
    </p:custDataLst>
    <p:extLst>
      <p:ext uri="{BB962C8B-B14F-4D97-AF65-F5344CB8AC3E}">
        <p14:creationId xmlns:p14="http://schemas.microsoft.com/office/powerpoint/2010/main" val="2857224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EVOLUTIONARY MODEL</a:t>
            </a:r>
            <a:endParaRPr lang="en-US" dirty="0"/>
          </a:p>
        </p:txBody>
      </p:sp>
      <p:pic>
        <p:nvPicPr>
          <p:cNvPr id="3" name="Picture 2"/>
          <p:cNvPicPr>
            <a:picLocks noChangeAspect="1"/>
          </p:cNvPicPr>
          <p:nvPr/>
        </p:nvPicPr>
        <p:blipFill rotWithShape="1">
          <a:blip r:embed="rId4"/>
          <a:srcRect r="34320"/>
          <a:stretch/>
        </p:blipFill>
        <p:spPr>
          <a:xfrm>
            <a:off x="1415301" y="1256423"/>
            <a:ext cx="6215237" cy="3329179"/>
          </a:xfrm>
          <a:prstGeom prst="rect">
            <a:avLst/>
          </a:prstGeom>
        </p:spPr>
      </p:pic>
      <p:sp>
        <p:nvSpPr>
          <p:cNvPr id="7" name="Date Placeholder 6"/>
          <p:cNvSpPr>
            <a:spLocks noGrp="1"/>
          </p:cNvSpPr>
          <p:nvPr>
            <p:ph type="dt" sz="half" idx="10"/>
          </p:nvPr>
        </p:nvSpPr>
        <p:spPr/>
        <p:txBody>
          <a:bodyPr/>
          <a:lstStyle/>
          <a:p>
            <a:r>
              <a:rPr lang="en-US" smtClean="0"/>
              <a:t>Information Systems, Unit 01</a:t>
            </a:r>
            <a:endParaRPr lang="en-US"/>
          </a:p>
        </p:txBody>
      </p:sp>
      <p:sp>
        <p:nvSpPr>
          <p:cNvPr id="8" name="Slide Number Placeholder 7"/>
          <p:cNvSpPr>
            <a:spLocks noGrp="1"/>
          </p:cNvSpPr>
          <p:nvPr>
            <p:ph type="sldNum" sz="quarter" idx="12"/>
          </p:nvPr>
        </p:nvSpPr>
        <p:spPr/>
        <p:txBody>
          <a:bodyPr/>
          <a:lstStyle/>
          <a:p>
            <a:fld id="{70915109-DA69-6E47-8559-61ECB78F5B26}" type="slidenum">
              <a:rPr lang="en-US" smtClean="0"/>
              <a:t>20</a:t>
            </a:fld>
            <a:endParaRPr lang="en-US"/>
          </a:p>
        </p:txBody>
      </p:sp>
    </p:spTree>
    <p:custDataLst>
      <p:tags r:id="rId1"/>
    </p:custDataLst>
    <p:extLst>
      <p:ext uri="{BB962C8B-B14F-4D97-AF65-F5344CB8AC3E}">
        <p14:creationId xmlns:p14="http://schemas.microsoft.com/office/powerpoint/2010/main" val="3637456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Incremental MODEL</a:t>
            </a:r>
            <a:endParaRPr lang="en-US" dirty="0"/>
          </a:p>
        </p:txBody>
      </p:sp>
      <p:pic>
        <p:nvPicPr>
          <p:cNvPr id="2" name="Picture 1"/>
          <p:cNvPicPr>
            <a:picLocks noChangeAspect="1"/>
          </p:cNvPicPr>
          <p:nvPr/>
        </p:nvPicPr>
        <p:blipFill>
          <a:blip r:embed="rId4"/>
          <a:stretch>
            <a:fillRect/>
          </a:stretch>
        </p:blipFill>
        <p:spPr>
          <a:xfrm>
            <a:off x="866419" y="1551113"/>
            <a:ext cx="7438884" cy="2172979"/>
          </a:xfrm>
          <a:prstGeom prst="rect">
            <a:avLst/>
          </a:prstGeom>
        </p:spPr>
      </p:pic>
      <p:sp>
        <p:nvSpPr>
          <p:cNvPr id="7" name="Date Placeholder 6"/>
          <p:cNvSpPr>
            <a:spLocks noGrp="1"/>
          </p:cNvSpPr>
          <p:nvPr>
            <p:ph type="dt" sz="half" idx="10"/>
          </p:nvPr>
        </p:nvSpPr>
        <p:spPr/>
        <p:txBody>
          <a:bodyPr/>
          <a:lstStyle/>
          <a:p>
            <a:r>
              <a:rPr lang="en-US" smtClean="0"/>
              <a:t>Information Systems, Unit 01</a:t>
            </a:r>
            <a:endParaRPr lang="en-US"/>
          </a:p>
        </p:txBody>
      </p:sp>
      <p:sp>
        <p:nvSpPr>
          <p:cNvPr id="8" name="Slide Number Placeholder 7"/>
          <p:cNvSpPr>
            <a:spLocks noGrp="1"/>
          </p:cNvSpPr>
          <p:nvPr>
            <p:ph type="sldNum" sz="quarter" idx="12"/>
          </p:nvPr>
        </p:nvSpPr>
        <p:spPr/>
        <p:txBody>
          <a:bodyPr/>
          <a:lstStyle/>
          <a:p>
            <a:fld id="{70915109-DA69-6E47-8559-61ECB78F5B26}" type="slidenum">
              <a:rPr lang="en-US" smtClean="0"/>
              <a:t>21</a:t>
            </a:fld>
            <a:endParaRPr lang="en-US"/>
          </a:p>
        </p:txBody>
      </p:sp>
    </p:spTree>
    <p:custDataLst>
      <p:tags r:id="rId1"/>
    </p:custDataLst>
    <p:extLst>
      <p:ext uri="{BB962C8B-B14F-4D97-AF65-F5344CB8AC3E}">
        <p14:creationId xmlns:p14="http://schemas.microsoft.com/office/powerpoint/2010/main" val="4078965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PROTOTYPING MODEL</a:t>
            </a:r>
            <a:endParaRPr lang="en-US" dirty="0"/>
          </a:p>
        </p:txBody>
      </p:sp>
      <p:pic>
        <p:nvPicPr>
          <p:cNvPr id="2" name="Picture 1"/>
          <p:cNvPicPr>
            <a:picLocks noChangeAspect="1"/>
          </p:cNvPicPr>
          <p:nvPr/>
        </p:nvPicPr>
        <p:blipFill>
          <a:blip r:embed="rId4"/>
          <a:stretch>
            <a:fillRect/>
          </a:stretch>
        </p:blipFill>
        <p:spPr>
          <a:xfrm>
            <a:off x="2301060" y="1314997"/>
            <a:ext cx="4543823" cy="3473348"/>
          </a:xfrm>
          <a:prstGeom prst="rect">
            <a:avLst/>
          </a:prstGeom>
        </p:spPr>
      </p:pic>
      <p:sp>
        <p:nvSpPr>
          <p:cNvPr id="7" name="Date Placeholder 6"/>
          <p:cNvSpPr>
            <a:spLocks noGrp="1"/>
          </p:cNvSpPr>
          <p:nvPr>
            <p:ph type="dt" sz="half" idx="10"/>
          </p:nvPr>
        </p:nvSpPr>
        <p:spPr/>
        <p:txBody>
          <a:bodyPr/>
          <a:lstStyle/>
          <a:p>
            <a:r>
              <a:rPr lang="en-US" smtClean="0"/>
              <a:t>Information Systems, Unit 01</a:t>
            </a:r>
            <a:endParaRPr lang="en-US"/>
          </a:p>
        </p:txBody>
      </p:sp>
      <p:sp>
        <p:nvSpPr>
          <p:cNvPr id="8" name="Slide Number Placeholder 7"/>
          <p:cNvSpPr>
            <a:spLocks noGrp="1"/>
          </p:cNvSpPr>
          <p:nvPr>
            <p:ph type="sldNum" sz="quarter" idx="12"/>
          </p:nvPr>
        </p:nvSpPr>
        <p:spPr/>
        <p:txBody>
          <a:bodyPr/>
          <a:lstStyle/>
          <a:p>
            <a:fld id="{70915109-DA69-6E47-8559-61ECB78F5B26}" type="slidenum">
              <a:rPr lang="en-US" smtClean="0"/>
              <a:t>22</a:t>
            </a:fld>
            <a:endParaRPr lang="en-US"/>
          </a:p>
        </p:txBody>
      </p:sp>
    </p:spTree>
    <p:custDataLst>
      <p:tags r:id="rId1"/>
    </p:custDataLst>
    <p:extLst>
      <p:ext uri="{BB962C8B-B14F-4D97-AF65-F5344CB8AC3E}">
        <p14:creationId xmlns:p14="http://schemas.microsoft.com/office/powerpoint/2010/main" val="1714124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SPIRAL MODEL</a:t>
            </a:r>
            <a:endParaRPr lang="en-US" dirty="0"/>
          </a:p>
        </p:txBody>
      </p:sp>
      <p:pic>
        <p:nvPicPr>
          <p:cNvPr id="4" name="Picture 3"/>
          <p:cNvPicPr>
            <a:picLocks noChangeAspect="1"/>
          </p:cNvPicPr>
          <p:nvPr/>
        </p:nvPicPr>
        <p:blipFill>
          <a:blip r:embed="rId4"/>
          <a:stretch>
            <a:fillRect/>
          </a:stretch>
        </p:blipFill>
        <p:spPr>
          <a:xfrm rot="5400000">
            <a:off x="2471077" y="754060"/>
            <a:ext cx="3946799" cy="4434889"/>
          </a:xfrm>
          <a:prstGeom prst="rect">
            <a:avLst/>
          </a:prstGeom>
        </p:spPr>
      </p:pic>
      <p:sp>
        <p:nvSpPr>
          <p:cNvPr id="7" name="Date Placeholder 6"/>
          <p:cNvSpPr>
            <a:spLocks noGrp="1"/>
          </p:cNvSpPr>
          <p:nvPr>
            <p:ph type="dt" sz="half" idx="10"/>
          </p:nvPr>
        </p:nvSpPr>
        <p:spPr/>
        <p:txBody>
          <a:bodyPr/>
          <a:lstStyle/>
          <a:p>
            <a:r>
              <a:rPr lang="en-US" smtClean="0"/>
              <a:t>Information Systems, Unit 01</a:t>
            </a:r>
            <a:endParaRPr lang="en-US"/>
          </a:p>
        </p:txBody>
      </p:sp>
      <p:sp>
        <p:nvSpPr>
          <p:cNvPr id="8" name="Slide Number Placeholder 7"/>
          <p:cNvSpPr>
            <a:spLocks noGrp="1"/>
          </p:cNvSpPr>
          <p:nvPr>
            <p:ph type="sldNum" sz="quarter" idx="12"/>
          </p:nvPr>
        </p:nvSpPr>
        <p:spPr/>
        <p:txBody>
          <a:bodyPr/>
          <a:lstStyle/>
          <a:p>
            <a:fld id="{70915109-DA69-6E47-8559-61ECB78F5B26}" type="slidenum">
              <a:rPr lang="en-US" smtClean="0"/>
              <a:t>23</a:t>
            </a:fld>
            <a:endParaRPr lang="en-US"/>
          </a:p>
        </p:txBody>
      </p:sp>
    </p:spTree>
    <p:custDataLst>
      <p:tags r:id="rId1"/>
    </p:custDataLst>
    <p:extLst>
      <p:ext uri="{BB962C8B-B14F-4D97-AF65-F5344CB8AC3E}">
        <p14:creationId xmlns:p14="http://schemas.microsoft.com/office/powerpoint/2010/main" val="261734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RAD MODEL</a:t>
            </a:r>
            <a:endParaRPr lang="en-US" dirty="0"/>
          </a:p>
        </p:txBody>
      </p:sp>
      <p:pic>
        <p:nvPicPr>
          <p:cNvPr id="6" name="Picture 5"/>
          <p:cNvPicPr>
            <a:picLocks noChangeAspect="1"/>
          </p:cNvPicPr>
          <p:nvPr/>
        </p:nvPicPr>
        <p:blipFill>
          <a:blip r:embed="rId4"/>
          <a:stretch>
            <a:fillRect/>
          </a:stretch>
        </p:blipFill>
        <p:spPr>
          <a:xfrm>
            <a:off x="1177454" y="1073448"/>
            <a:ext cx="6794470" cy="3796041"/>
          </a:xfrm>
          <a:prstGeom prst="rect">
            <a:avLst/>
          </a:prstGeom>
        </p:spPr>
      </p:pic>
      <p:sp>
        <p:nvSpPr>
          <p:cNvPr id="7" name="Date Placeholder 6"/>
          <p:cNvSpPr>
            <a:spLocks noGrp="1"/>
          </p:cNvSpPr>
          <p:nvPr>
            <p:ph type="dt" sz="half" idx="10"/>
          </p:nvPr>
        </p:nvSpPr>
        <p:spPr/>
        <p:txBody>
          <a:bodyPr/>
          <a:lstStyle/>
          <a:p>
            <a:r>
              <a:rPr lang="en-US" smtClean="0"/>
              <a:t>Information Systems, Unit 01</a:t>
            </a:r>
            <a:endParaRPr lang="en-US"/>
          </a:p>
        </p:txBody>
      </p:sp>
      <p:sp>
        <p:nvSpPr>
          <p:cNvPr id="8" name="Slide Number Placeholder 7"/>
          <p:cNvSpPr>
            <a:spLocks noGrp="1"/>
          </p:cNvSpPr>
          <p:nvPr>
            <p:ph type="sldNum" sz="quarter" idx="12"/>
          </p:nvPr>
        </p:nvSpPr>
        <p:spPr/>
        <p:txBody>
          <a:bodyPr/>
          <a:lstStyle/>
          <a:p>
            <a:fld id="{70915109-DA69-6E47-8559-61ECB78F5B26}" type="slidenum">
              <a:rPr lang="en-US" smtClean="0"/>
              <a:t>24</a:t>
            </a:fld>
            <a:endParaRPr lang="en-US"/>
          </a:p>
        </p:txBody>
      </p:sp>
    </p:spTree>
    <p:custDataLst>
      <p:tags r:id="rId1"/>
    </p:custDataLst>
    <p:extLst>
      <p:ext uri="{BB962C8B-B14F-4D97-AF65-F5344CB8AC3E}">
        <p14:creationId xmlns:p14="http://schemas.microsoft.com/office/powerpoint/2010/main" val="241137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4-18 at 9.45.42 pm.png"/>
          <p:cNvPicPr>
            <a:picLocks noChangeAspect="1"/>
          </p:cNvPicPr>
          <p:nvPr/>
        </p:nvPicPr>
        <p:blipFill rotWithShape="1">
          <a:blip r:embed="rId2">
            <a:extLst>
              <a:ext uri="{28A0092B-C50C-407E-A947-70E740481C1C}">
                <a14:useLocalDpi xmlns:a14="http://schemas.microsoft.com/office/drawing/2010/main" val="0"/>
              </a:ext>
            </a:extLst>
          </a:blip>
          <a:srcRect b="8193"/>
          <a:stretch/>
        </p:blipFill>
        <p:spPr>
          <a:xfrm>
            <a:off x="2695715" y="57725"/>
            <a:ext cx="4920969" cy="4939985"/>
          </a:xfrm>
          <a:prstGeom prst="rect">
            <a:avLst/>
          </a:prstGeom>
        </p:spPr>
      </p:pic>
      <p:sp>
        <p:nvSpPr>
          <p:cNvPr id="5" name="Date Placeholder 4"/>
          <p:cNvSpPr>
            <a:spLocks noGrp="1"/>
          </p:cNvSpPr>
          <p:nvPr>
            <p:ph type="dt" sz="half" idx="10"/>
          </p:nvPr>
        </p:nvSpPr>
        <p:spPr/>
        <p:txBody>
          <a:bodyPr/>
          <a:lstStyle/>
          <a:p>
            <a:r>
              <a:rPr lang="en-US" smtClean="0"/>
              <a:t>Information Systems, Unit 01</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25</a:t>
            </a:fld>
            <a:endParaRPr lang="en-US"/>
          </a:p>
        </p:txBody>
      </p:sp>
      <p:sp>
        <p:nvSpPr>
          <p:cNvPr id="7" name="TextBox 6"/>
          <p:cNvSpPr txBox="1"/>
          <p:nvPr/>
        </p:nvSpPr>
        <p:spPr>
          <a:xfrm>
            <a:off x="457200" y="4326477"/>
            <a:ext cx="3961862" cy="369332"/>
          </a:xfrm>
          <a:prstGeom prst="rect">
            <a:avLst/>
          </a:prstGeom>
          <a:noFill/>
        </p:spPr>
        <p:txBody>
          <a:bodyPr wrap="square" rtlCol="0">
            <a:spAutoFit/>
          </a:bodyPr>
          <a:lstStyle/>
          <a:p>
            <a:r>
              <a:rPr lang="en-US" i="1" dirty="0" smtClean="0"/>
              <a:t>Barker Method</a:t>
            </a:r>
            <a:endParaRPr lang="en-US" i="1" dirty="0"/>
          </a:p>
        </p:txBody>
      </p:sp>
    </p:spTree>
    <p:extLst>
      <p:ext uri="{BB962C8B-B14F-4D97-AF65-F5344CB8AC3E}">
        <p14:creationId xmlns:p14="http://schemas.microsoft.com/office/powerpoint/2010/main" val="3609939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sz="4000" dirty="0"/>
              <a:t>Systems Development Concepts</a:t>
            </a:r>
          </a:p>
        </p:txBody>
      </p:sp>
      <p:sp>
        <p:nvSpPr>
          <p:cNvPr id="83971" name="Rectangle 3"/>
          <p:cNvSpPr>
            <a:spLocks noGrp="1" noChangeArrowheads="1"/>
          </p:cNvSpPr>
          <p:nvPr>
            <p:ph type="body" idx="1"/>
          </p:nvPr>
        </p:nvSpPr>
        <p:spPr>
          <a:xfrm>
            <a:off x="457200" y="1085850"/>
            <a:ext cx="8305800" cy="3886200"/>
          </a:xfrm>
        </p:spPr>
        <p:txBody>
          <a:bodyPr>
            <a:normAutofit fontScale="92500"/>
          </a:bodyPr>
          <a:lstStyle/>
          <a:p>
            <a:r>
              <a:rPr lang="en-US" sz="2800" dirty="0"/>
              <a:t>A process for creating and maintaining information systems not only computer program</a:t>
            </a:r>
          </a:p>
          <a:p>
            <a:r>
              <a:rPr lang="en-US" sz="2800" dirty="0"/>
              <a:t>Computer program: </a:t>
            </a:r>
            <a:r>
              <a:rPr lang="en-US" sz="1900" dirty="0">
                <a:latin typeface="Helvetica Neue"/>
                <a:cs typeface="Helvetica Neue"/>
              </a:rPr>
              <a:t>three components (hardware, software, and data)</a:t>
            </a:r>
            <a:endParaRPr lang="en-US" sz="2800" dirty="0">
              <a:latin typeface="Helvetica Neue"/>
              <a:cs typeface="Helvetica Neue"/>
            </a:endParaRPr>
          </a:p>
          <a:p>
            <a:r>
              <a:rPr lang="en-US" sz="2800" dirty="0"/>
              <a:t>Information systems</a:t>
            </a:r>
          </a:p>
          <a:p>
            <a:pPr lvl="1"/>
            <a:r>
              <a:rPr lang="en-US" sz="1900" dirty="0">
                <a:latin typeface="Helvetica Neue"/>
                <a:cs typeface="Helvetica Neue"/>
              </a:rPr>
              <a:t>Five components (hardware, software, data, procedures, and people)</a:t>
            </a:r>
          </a:p>
          <a:p>
            <a:pPr lvl="1"/>
            <a:r>
              <a:rPr lang="en-US" sz="1900" dirty="0">
                <a:latin typeface="Helvetica Neue"/>
                <a:cs typeface="Helvetica Neue"/>
              </a:rPr>
              <a:t>Never off-the-shelf</a:t>
            </a:r>
          </a:p>
          <a:p>
            <a:pPr lvl="1"/>
            <a:r>
              <a:rPr lang="en-US" sz="1900" dirty="0">
                <a:latin typeface="Helvetica Neue"/>
                <a:cs typeface="Helvetica Neue"/>
              </a:rPr>
              <a:t>Fit the business objective and user</a:t>
            </a:r>
            <a:r>
              <a:rPr lang="ja-JP" altLang="en-US" sz="1900" dirty="0">
                <a:latin typeface="Helvetica Neue"/>
                <a:cs typeface="Helvetica Neue"/>
              </a:rPr>
              <a:t>’</a:t>
            </a:r>
            <a:r>
              <a:rPr lang="en-US" sz="1900" dirty="0">
                <a:latin typeface="Helvetica Neue"/>
                <a:cs typeface="Helvetica Neue"/>
              </a:rPr>
              <a:t>s requirements</a:t>
            </a:r>
          </a:p>
          <a:p>
            <a:r>
              <a:rPr lang="en-US" sz="2800" dirty="0"/>
              <a:t>Maintenance information systems: </a:t>
            </a:r>
            <a:r>
              <a:rPr lang="en-US" sz="2200" dirty="0">
                <a:latin typeface="Helvetica Neue"/>
                <a:cs typeface="Helvetica Neue"/>
              </a:rPr>
              <a:t>fix the problem and adopt change</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26</a:t>
            </a:fld>
            <a:endParaRPr lang="en-US"/>
          </a:p>
        </p:txBody>
      </p:sp>
    </p:spTree>
    <p:extLst>
      <p:ext uri="{BB962C8B-B14F-4D97-AF65-F5344CB8AC3E}">
        <p14:creationId xmlns:p14="http://schemas.microsoft.com/office/powerpoint/2010/main" val="211833744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sz="4000" dirty="0"/>
              <a:t>Scales of Information Systems</a:t>
            </a:r>
          </a:p>
        </p:txBody>
      </p:sp>
      <p:graphicFrame>
        <p:nvGraphicFramePr>
          <p:cNvPr id="16387" name="Group 3"/>
          <p:cNvGraphicFramePr>
            <a:graphicFrameLocks noGrp="1"/>
          </p:cNvGraphicFramePr>
          <p:nvPr>
            <p:ph idx="1"/>
            <p:extLst>
              <p:ext uri="{D42A27DB-BD31-4B8C-83A1-F6EECF244321}">
                <p14:modId xmlns:p14="http://schemas.microsoft.com/office/powerpoint/2010/main" val="2806204214"/>
              </p:ext>
            </p:extLst>
          </p:nvPr>
        </p:nvGraphicFramePr>
        <p:xfrm>
          <a:off x="457200" y="1200150"/>
          <a:ext cx="8229600" cy="2830534"/>
        </p:xfrm>
        <a:graphic>
          <a:graphicData uri="http://schemas.openxmlformats.org/drawingml/2006/table">
            <a:tbl>
              <a:tblPr/>
              <a:tblGrid>
                <a:gridCol w="2476163"/>
                <a:gridCol w="5753437"/>
              </a:tblGrid>
              <a:tr h="33838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Black Condensed"/>
                          <a:ea typeface="ＭＳ Ｐゴシック" charset="0"/>
                          <a:cs typeface="Helvetica Neue Black Condensed"/>
                        </a:rPr>
                        <a:t>System Type</a:t>
                      </a:r>
                    </a:p>
                  </a:txBody>
                  <a:tcPr marL="87394" marR="87394"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100" b="1" i="0" u="none" strike="noStrike" cap="none" normalizeH="0" baseline="0" dirty="0">
                          <a:ln>
                            <a:noFill/>
                          </a:ln>
                          <a:solidFill>
                            <a:schemeClr val="tx1"/>
                          </a:solidFill>
                          <a:effectLst/>
                          <a:latin typeface="Helvetica Neue Black Condensed"/>
                          <a:ea typeface="ＭＳ Ｐゴシック" charset="0"/>
                          <a:cs typeface="Helvetica Neue Black Condensed"/>
                        </a:rPr>
                        <a:t>Description</a:t>
                      </a:r>
                    </a:p>
                  </a:txBody>
                  <a:tcPr marL="87394" marR="87394"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507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Helvetica Neue"/>
                          <a:ea typeface="ＭＳ Ｐゴシック" charset="0"/>
                          <a:cs typeface="Helvetica Neue"/>
                        </a:rPr>
                        <a:t>Personal</a:t>
                      </a:r>
                    </a:p>
                  </a:txBody>
                  <a:tcPr marL="87394" marR="87394"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Helvetica Neue"/>
                          <a:ea typeface="ＭＳ Ｐゴシック" charset="0"/>
                          <a:cs typeface="Helvetica Neue"/>
                        </a:rPr>
                        <a:t>Supports one person with limited set of requirements</a:t>
                      </a:r>
                    </a:p>
                  </a:txBody>
                  <a:tcPr marL="87394" marR="87394"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2271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Helvetica Neue"/>
                          <a:ea typeface="ＭＳ Ｐゴシック" charset="0"/>
                          <a:cs typeface="Helvetica Neue"/>
                        </a:rPr>
                        <a:t>Workgroup</a:t>
                      </a:r>
                    </a:p>
                  </a:txBody>
                  <a:tcPr marL="87394" marR="87394"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Helvetica Neue"/>
                          <a:ea typeface="ＭＳ Ｐゴシック" charset="0"/>
                          <a:cs typeface="Helvetica Neue"/>
                        </a:rPr>
                        <a:t>Supports a group of people normally with a single application</a:t>
                      </a:r>
                    </a:p>
                  </a:txBody>
                  <a:tcPr marL="87394" marR="87394"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061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Helvetica Neue"/>
                          <a:ea typeface="ＭＳ Ｐゴシック" charset="0"/>
                          <a:cs typeface="Helvetica Neue"/>
                        </a:rPr>
                        <a:t>Enterprise</a:t>
                      </a:r>
                    </a:p>
                  </a:txBody>
                  <a:tcPr marL="87394" marR="87394"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Helvetica Neue"/>
                          <a:ea typeface="ＭＳ Ｐゴシック" charset="0"/>
                          <a:cs typeface="Helvetica Neue"/>
                        </a:rPr>
                        <a:t>Supports many workgroups with many different </a:t>
                      </a:r>
                      <a:r>
                        <a:rPr kumimoji="0" lang="en-US" sz="1800" b="0" i="0" u="none" strike="noStrike" cap="none" normalizeH="0" baseline="0" dirty="0" smtClean="0">
                          <a:ln>
                            <a:noFill/>
                          </a:ln>
                          <a:solidFill>
                            <a:schemeClr val="tx1"/>
                          </a:solidFill>
                          <a:effectLst/>
                          <a:latin typeface="Helvetica Neue"/>
                          <a:ea typeface="ＭＳ Ｐゴシック" charset="0"/>
                          <a:cs typeface="Helvetica Neue"/>
                        </a:rPr>
                        <a:t>applications</a:t>
                      </a:r>
                      <a:endParaRPr kumimoji="0" lang="en-US" sz="1800" b="0" i="0" u="none" strike="noStrike" cap="none" normalizeH="0" baseline="0" dirty="0">
                        <a:ln>
                          <a:noFill/>
                        </a:ln>
                        <a:solidFill>
                          <a:schemeClr val="tx1"/>
                        </a:solidFill>
                        <a:effectLst/>
                        <a:latin typeface="Helvetica Neue"/>
                        <a:ea typeface="ＭＳ Ｐゴシック" charset="0"/>
                        <a:cs typeface="Helvetica Neue"/>
                      </a:endParaRPr>
                    </a:p>
                  </a:txBody>
                  <a:tcPr marL="87394" marR="87394"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35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a:ln>
                            <a:noFill/>
                          </a:ln>
                          <a:solidFill>
                            <a:schemeClr val="tx1"/>
                          </a:solidFill>
                          <a:effectLst/>
                          <a:latin typeface="Helvetica Neue"/>
                          <a:ea typeface="ＭＳ Ｐゴシック" charset="0"/>
                          <a:cs typeface="Helvetica Neue"/>
                        </a:rPr>
                        <a:t>Interenterprise</a:t>
                      </a:r>
                    </a:p>
                  </a:txBody>
                  <a:tcPr marL="87394" marR="87394"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Helvetica Neue"/>
                          <a:ea typeface="ＭＳ Ｐゴシック" charset="0"/>
                          <a:cs typeface="Helvetica Neue"/>
                        </a:rPr>
                        <a:t>Supports many different organizations with many different cultures, different countries and heritages</a:t>
                      </a:r>
                    </a:p>
                  </a:txBody>
                  <a:tcPr marL="87394" marR="87394"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95E3B8D7-6F6A-F649-B6F5-859380AC46FB}" type="slidenum">
              <a:rPr lang="en-US" smtClean="0"/>
              <a:pPr/>
              <a:t>27</a:t>
            </a:fld>
            <a:endParaRPr lang="en-US"/>
          </a:p>
        </p:txBody>
      </p:sp>
    </p:spTree>
    <p:extLst>
      <p:ext uri="{BB962C8B-B14F-4D97-AF65-F5344CB8AC3E}">
        <p14:creationId xmlns:p14="http://schemas.microsoft.com/office/powerpoint/2010/main" val="9179864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sz="4000"/>
              <a:t>Systems Development Challenges</a:t>
            </a:r>
          </a:p>
        </p:txBody>
      </p:sp>
      <p:sp>
        <p:nvSpPr>
          <p:cNvPr id="84995" name="Rectangle 3"/>
          <p:cNvSpPr>
            <a:spLocks noGrp="1" noChangeArrowheads="1"/>
          </p:cNvSpPr>
          <p:nvPr>
            <p:ph type="body" idx="1"/>
          </p:nvPr>
        </p:nvSpPr>
        <p:spPr/>
        <p:txBody>
          <a:bodyPr>
            <a:normAutofit/>
          </a:bodyPr>
          <a:lstStyle/>
          <a:p>
            <a:pPr>
              <a:lnSpc>
                <a:spcPct val="90000"/>
              </a:lnSpc>
            </a:pPr>
            <a:r>
              <a:rPr lang="en-US" dirty="0"/>
              <a:t>Determining requirements</a:t>
            </a:r>
          </a:p>
          <a:p>
            <a:pPr>
              <a:lnSpc>
                <a:spcPct val="90000"/>
              </a:lnSpc>
            </a:pPr>
            <a:r>
              <a:rPr lang="en-US" dirty="0"/>
              <a:t>Estimating schedule and budget</a:t>
            </a:r>
          </a:p>
          <a:p>
            <a:pPr>
              <a:lnSpc>
                <a:spcPct val="90000"/>
              </a:lnSpc>
            </a:pPr>
            <a:r>
              <a:rPr lang="en-US" dirty="0"/>
              <a:t>Changing technology</a:t>
            </a:r>
          </a:p>
          <a:p>
            <a:pPr>
              <a:lnSpc>
                <a:spcPct val="90000"/>
              </a:lnSpc>
            </a:pPr>
            <a:r>
              <a:rPr lang="en-US" dirty="0" smtClean="0"/>
              <a:t>Dis-economics </a:t>
            </a:r>
            <a:r>
              <a:rPr lang="en-US" dirty="0"/>
              <a:t>of scale</a:t>
            </a:r>
          </a:p>
          <a:p>
            <a:pPr lvl="1">
              <a:lnSpc>
                <a:spcPct val="90000"/>
              </a:lnSpc>
            </a:pPr>
            <a:r>
              <a:rPr lang="en-US" sz="1700" dirty="0">
                <a:latin typeface="Helvetica Neue"/>
                <a:cs typeface="Helvetica Neue"/>
              </a:rPr>
              <a:t>As the development teams become larger, the average contribution per worker decreases</a:t>
            </a:r>
          </a:p>
          <a:p>
            <a:pPr lvl="1">
              <a:lnSpc>
                <a:spcPct val="90000"/>
              </a:lnSpc>
            </a:pPr>
            <a:r>
              <a:rPr lang="en-US" sz="1700" dirty="0">
                <a:latin typeface="Helvetica Neue"/>
                <a:cs typeface="Helvetica Neue"/>
              </a:rPr>
              <a:t>Brooks</a:t>
            </a:r>
            <a:r>
              <a:rPr lang="ja-JP" altLang="en-US" sz="1700" dirty="0">
                <a:latin typeface="Helvetica Neue"/>
                <a:cs typeface="Helvetica Neue"/>
              </a:rPr>
              <a:t>’</a:t>
            </a:r>
            <a:r>
              <a:rPr lang="en-US" sz="1700" dirty="0">
                <a:latin typeface="Helvetica Neue"/>
                <a:cs typeface="Helvetica Neue"/>
              </a:rPr>
              <a:t>s Law: adding more people to a late project makes the project later</a:t>
            </a:r>
          </a:p>
          <a:p>
            <a:pPr lvl="1">
              <a:lnSpc>
                <a:spcPct val="90000"/>
              </a:lnSpc>
            </a:pPr>
            <a:r>
              <a:rPr lang="en-US" sz="1700" dirty="0">
                <a:latin typeface="Helvetica Neue"/>
                <a:cs typeface="Helvetica Neue"/>
              </a:rPr>
              <a:t>Training and coordination</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28</a:t>
            </a:fld>
            <a:endParaRPr lang="en-US"/>
          </a:p>
        </p:txBody>
      </p:sp>
    </p:spTree>
    <p:extLst>
      <p:ext uri="{BB962C8B-B14F-4D97-AF65-F5344CB8AC3E}">
        <p14:creationId xmlns:p14="http://schemas.microsoft.com/office/powerpoint/2010/main" val="1498079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3430" y="168089"/>
            <a:ext cx="8881890" cy="665226"/>
          </a:xfrm>
        </p:spPr>
        <p:txBody>
          <a:bodyPr>
            <a:normAutofit fontScale="90000"/>
          </a:bodyPr>
          <a:lstStyle/>
          <a:p>
            <a:r>
              <a:rPr lang="en-US" dirty="0" smtClean="0"/>
              <a:t>INFORMATION SYSTEMS</a:t>
            </a:r>
            <a:endParaRPr lang="en-US" dirty="0"/>
          </a:p>
        </p:txBody>
      </p:sp>
      <p:sp>
        <p:nvSpPr>
          <p:cNvPr id="20484" name="Text Box 3"/>
          <p:cNvSpPr txBox="1">
            <a:spLocks noChangeArrowheads="1"/>
          </p:cNvSpPr>
          <p:nvPr/>
        </p:nvSpPr>
        <p:spPr bwMode="auto">
          <a:xfrm>
            <a:off x="609600" y="1193800"/>
            <a:ext cx="7924800" cy="2959262"/>
          </a:xfrm>
          <a:prstGeom prst="rect">
            <a:avLst/>
          </a:prstGeom>
          <a:noFill/>
          <a:ln w="9525">
            <a:noFill/>
            <a:miter lim="800000"/>
            <a:headEnd/>
            <a:tailEnd/>
          </a:ln>
        </p:spPr>
        <p:txBody>
          <a:bodyPr wrap="square" lIns="91430" tIns="45715" rIns="91430" bIns="45715">
            <a:prstTxWarp prst="textNoShape">
              <a:avLst/>
            </a:prstTxWarp>
            <a:spAutoFit/>
          </a:bodyPr>
          <a:lstStyle/>
          <a:p>
            <a:pPr>
              <a:lnSpc>
                <a:spcPct val="130000"/>
              </a:lnSpc>
            </a:pPr>
            <a:r>
              <a:rPr lang="en-US" b="1" dirty="0" smtClean="0">
                <a:latin typeface="Helvetica Neue"/>
                <a:ea typeface="Arial" pitchFamily="-112" charset="0"/>
                <a:cs typeface="Helvetica Neue"/>
              </a:rPr>
              <a:t>1.1. Classification and evolution of IS</a:t>
            </a:r>
          </a:p>
          <a:p>
            <a:pPr>
              <a:lnSpc>
                <a:spcPct val="130000"/>
              </a:lnSpc>
            </a:pPr>
            <a:r>
              <a:rPr lang="en-US" b="1" dirty="0" smtClean="0">
                <a:latin typeface="Helvetica Neue"/>
                <a:ea typeface="Arial" pitchFamily="-112" charset="0"/>
                <a:cs typeface="Helvetica Neue"/>
              </a:rPr>
              <a:t>1.2. Introduction of system development life cycle</a:t>
            </a:r>
          </a:p>
          <a:p>
            <a:pPr lvl="1">
              <a:lnSpc>
                <a:spcPct val="130000"/>
              </a:lnSpc>
            </a:pPr>
            <a:r>
              <a:rPr lang="en-US" b="1" dirty="0" smtClean="0">
                <a:latin typeface="Helvetica Neue"/>
                <a:ea typeface="Arial" pitchFamily="-112" charset="0"/>
                <a:cs typeface="Helvetica Neue"/>
              </a:rPr>
              <a:t>1.2.1. Traditional models</a:t>
            </a:r>
          </a:p>
          <a:p>
            <a:pPr lvl="1">
              <a:lnSpc>
                <a:spcPct val="130000"/>
              </a:lnSpc>
            </a:pPr>
            <a:r>
              <a:rPr lang="en-US" b="1" dirty="0" smtClean="0">
                <a:latin typeface="Helvetica Neue"/>
                <a:ea typeface="Arial" pitchFamily="-112" charset="0"/>
                <a:cs typeface="Helvetica Neue"/>
              </a:rPr>
              <a:t>1.2.2. Agile methodologies</a:t>
            </a:r>
          </a:p>
          <a:p>
            <a:pPr lvl="1">
              <a:lnSpc>
                <a:spcPct val="130000"/>
              </a:lnSpc>
            </a:pPr>
            <a:r>
              <a:rPr lang="en-US" b="1" dirty="0" smtClean="0">
                <a:latin typeface="Helvetica Neue"/>
                <a:ea typeface="Arial" pitchFamily="-112" charset="0"/>
                <a:cs typeface="Helvetica Neue"/>
              </a:rPr>
              <a:t>1.2.3. CASE tools</a:t>
            </a:r>
          </a:p>
          <a:p>
            <a:pPr>
              <a:lnSpc>
                <a:spcPct val="130000"/>
              </a:lnSpc>
            </a:pPr>
            <a:r>
              <a:rPr lang="en-US" b="1" dirty="0" smtClean="0">
                <a:latin typeface="Helvetica Neue"/>
                <a:ea typeface="Arial" pitchFamily="-112" charset="0"/>
                <a:cs typeface="Helvetica Neue"/>
              </a:rPr>
              <a:t>1.3. Managing Information </a:t>
            </a:r>
            <a:r>
              <a:rPr lang="en-US" b="1" dirty="0">
                <a:latin typeface="Helvetica Neue"/>
                <a:ea typeface="Arial" pitchFamily="-112" charset="0"/>
                <a:cs typeface="Helvetica Neue"/>
              </a:rPr>
              <a:t>S</a:t>
            </a:r>
            <a:r>
              <a:rPr lang="en-US" b="1" dirty="0" smtClean="0">
                <a:latin typeface="Helvetica Neue"/>
                <a:ea typeface="Arial" pitchFamily="-112" charset="0"/>
                <a:cs typeface="Helvetica Neue"/>
              </a:rPr>
              <a:t>ystem project</a:t>
            </a:r>
          </a:p>
          <a:p>
            <a:pPr marL="1346200" lvl="1" indent="-901700">
              <a:lnSpc>
                <a:spcPct val="130000"/>
              </a:lnSpc>
            </a:pPr>
            <a:r>
              <a:rPr lang="en-US" b="1" dirty="0" smtClean="0">
                <a:latin typeface="Helvetica Neue"/>
                <a:ea typeface="Arial" pitchFamily="-112" charset="0"/>
                <a:cs typeface="Helvetica Neue"/>
              </a:rPr>
              <a:t>1.3.1. Project planning </a:t>
            </a:r>
            <a:r>
              <a:rPr lang="mr-IN" b="1" dirty="0" smtClean="0">
                <a:latin typeface="Helvetica Neue"/>
                <a:ea typeface="Arial" pitchFamily="-112" charset="0"/>
                <a:cs typeface="Helvetica Neue"/>
              </a:rPr>
              <a:t>–</a:t>
            </a:r>
            <a:r>
              <a:rPr lang="en-US" b="1" dirty="0" smtClean="0">
                <a:latin typeface="Helvetica Neue"/>
                <a:ea typeface="Arial" pitchFamily="-112" charset="0"/>
                <a:cs typeface="Helvetica Neue"/>
              </a:rPr>
              <a:t> Gantt charts and network diagrams</a:t>
            </a:r>
          </a:p>
          <a:p>
            <a:pPr marL="1258888" lvl="1" indent="-801688">
              <a:lnSpc>
                <a:spcPct val="130000"/>
              </a:lnSpc>
            </a:pPr>
            <a:r>
              <a:rPr lang="en-US" b="1" dirty="0" smtClean="0">
                <a:latin typeface="Helvetica Neue"/>
                <a:ea typeface="Arial" pitchFamily="-112" charset="0"/>
                <a:cs typeface="Helvetica Neue"/>
              </a:rPr>
              <a:t>1.3.2. Software packages for commercial project management</a:t>
            </a:r>
            <a:endParaRPr lang="en-US" b="1" dirty="0">
              <a:latin typeface="Helvetica Neue"/>
              <a:ea typeface="Arial" pitchFamily="-112" charset="0"/>
              <a:cs typeface="Helvetica Neue"/>
            </a:endParaRP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2</a:t>
            </a:fld>
            <a:endParaRPr lang="en-US"/>
          </a:p>
        </p:txBody>
      </p:sp>
    </p:spTree>
    <p:custDataLst>
      <p:tags r:id="rId1"/>
    </p:custDataLst>
    <p:extLst>
      <p:ext uri="{BB962C8B-B14F-4D97-AF65-F5344CB8AC3E}">
        <p14:creationId xmlns:p14="http://schemas.microsoft.com/office/powerpoint/2010/main" val="4149209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Autofit/>
          </a:bodyPr>
          <a:lstStyle/>
          <a:p>
            <a:r>
              <a:rPr lang="en-US" sz="3600" dirty="0"/>
              <a:t>Types of System Development Methods</a:t>
            </a:r>
          </a:p>
        </p:txBody>
      </p:sp>
      <p:sp>
        <p:nvSpPr>
          <p:cNvPr id="88067" name="Rectangle 3"/>
          <p:cNvSpPr>
            <a:spLocks noGrp="1" noChangeArrowheads="1"/>
          </p:cNvSpPr>
          <p:nvPr>
            <p:ph type="body" idx="1"/>
          </p:nvPr>
        </p:nvSpPr>
        <p:spPr/>
        <p:txBody>
          <a:bodyPr>
            <a:normAutofit/>
          </a:bodyPr>
          <a:lstStyle/>
          <a:p>
            <a:r>
              <a:rPr lang="en-US" dirty="0"/>
              <a:t>Four major methods</a:t>
            </a:r>
          </a:p>
          <a:p>
            <a:pPr lvl="1"/>
            <a:r>
              <a:rPr lang="en-US" sz="2000" dirty="0">
                <a:latin typeface="Helvetica Neue"/>
                <a:cs typeface="Helvetica Neue"/>
              </a:rPr>
              <a:t>Systems Development Life Cycle (SDLC)</a:t>
            </a:r>
          </a:p>
          <a:p>
            <a:pPr lvl="1"/>
            <a:r>
              <a:rPr lang="en-US" sz="2000" dirty="0">
                <a:latin typeface="Helvetica Neue"/>
                <a:cs typeface="Helvetica Neue"/>
              </a:rPr>
              <a:t>Rapid Application Development (RAD)</a:t>
            </a:r>
          </a:p>
          <a:p>
            <a:pPr lvl="1"/>
            <a:r>
              <a:rPr lang="en-US" sz="2000" dirty="0">
                <a:latin typeface="Helvetica Neue"/>
                <a:cs typeface="Helvetica Neue"/>
              </a:rPr>
              <a:t>Object Oriented Development (OOD)</a:t>
            </a:r>
          </a:p>
          <a:p>
            <a:pPr lvl="1"/>
            <a:r>
              <a:rPr lang="en-US" sz="2000" dirty="0">
                <a:latin typeface="Helvetica Neue"/>
                <a:cs typeface="Helvetica Neue"/>
              </a:rPr>
              <a:t>Extreme Programming (EP)</a:t>
            </a:r>
          </a:p>
          <a:p>
            <a:r>
              <a:rPr lang="en-US" dirty="0"/>
              <a:t>No single method works for all information systems</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29</a:t>
            </a:fld>
            <a:endParaRPr lang="en-US"/>
          </a:p>
        </p:txBody>
      </p:sp>
    </p:spTree>
    <p:extLst>
      <p:ext uri="{BB962C8B-B14F-4D97-AF65-F5344CB8AC3E}">
        <p14:creationId xmlns:p14="http://schemas.microsoft.com/office/powerpoint/2010/main" val="1347444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z="4000"/>
              <a:t>Systems Development Life Cycle</a:t>
            </a:r>
          </a:p>
        </p:txBody>
      </p:sp>
      <p:sp>
        <p:nvSpPr>
          <p:cNvPr id="86019" name="Rectangle 3"/>
          <p:cNvSpPr>
            <a:spLocks noGrp="1" noChangeArrowheads="1"/>
          </p:cNvSpPr>
          <p:nvPr>
            <p:ph type="body" idx="1"/>
          </p:nvPr>
        </p:nvSpPr>
        <p:spPr/>
        <p:txBody>
          <a:bodyPr>
            <a:normAutofit fontScale="92500" lnSpcReduction="20000"/>
          </a:bodyPr>
          <a:lstStyle/>
          <a:p>
            <a:r>
              <a:rPr lang="en-US"/>
              <a:t>Classical approach</a:t>
            </a:r>
          </a:p>
          <a:p>
            <a:r>
              <a:rPr lang="en-US"/>
              <a:t>Five phases</a:t>
            </a:r>
          </a:p>
          <a:p>
            <a:pPr lvl="1"/>
            <a:r>
              <a:rPr lang="en-US"/>
              <a:t>System definition</a:t>
            </a:r>
          </a:p>
          <a:p>
            <a:pPr lvl="1"/>
            <a:r>
              <a:rPr lang="en-US"/>
              <a:t>Requirements analysis</a:t>
            </a:r>
          </a:p>
          <a:p>
            <a:pPr lvl="1"/>
            <a:r>
              <a:rPr lang="en-US"/>
              <a:t>Component design</a:t>
            </a:r>
          </a:p>
          <a:p>
            <a:pPr lvl="1"/>
            <a:r>
              <a:rPr lang="en-US"/>
              <a:t>Implementation</a:t>
            </a:r>
          </a:p>
          <a:p>
            <a:pPr lvl="1"/>
            <a:r>
              <a:rPr lang="en-US"/>
              <a:t>Maintenance</a:t>
            </a:r>
          </a:p>
          <a:p>
            <a:r>
              <a:rPr lang="en-US"/>
              <a:t>Problems</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30</a:t>
            </a:fld>
            <a:endParaRPr lang="en-US"/>
          </a:p>
        </p:txBody>
      </p:sp>
    </p:spTree>
    <p:extLst>
      <p:ext uri="{BB962C8B-B14F-4D97-AF65-F5344CB8AC3E}">
        <p14:creationId xmlns:p14="http://schemas.microsoft.com/office/powerpoint/2010/main" val="2092352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a:t>Five Phases in the SDLC</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31</a:t>
            </a:fld>
            <a:endParaRPr lang="en-US"/>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986" y="936406"/>
            <a:ext cx="5750976" cy="4185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95825523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normAutofit/>
          </a:bodyPr>
          <a:lstStyle/>
          <a:p>
            <a:r>
              <a:rPr lang="en-US" sz="4000" dirty="0"/>
              <a:t>System Definition Phase</a:t>
            </a:r>
          </a:p>
        </p:txBody>
      </p:sp>
      <p:sp>
        <p:nvSpPr>
          <p:cNvPr id="87043" name="Rectangle 3"/>
          <p:cNvSpPr>
            <a:spLocks noGrp="1" noChangeArrowheads="1"/>
          </p:cNvSpPr>
          <p:nvPr>
            <p:ph type="body" idx="1"/>
          </p:nvPr>
        </p:nvSpPr>
        <p:spPr/>
        <p:txBody>
          <a:bodyPr>
            <a:normAutofit fontScale="92500" lnSpcReduction="20000"/>
          </a:bodyPr>
          <a:lstStyle/>
          <a:p>
            <a:pPr>
              <a:lnSpc>
                <a:spcPct val="90000"/>
              </a:lnSpc>
            </a:pPr>
            <a:r>
              <a:rPr lang="en-US" sz="2000" dirty="0"/>
              <a:t>Define project</a:t>
            </a:r>
          </a:p>
          <a:p>
            <a:pPr lvl="1">
              <a:lnSpc>
                <a:spcPct val="90000"/>
              </a:lnSpc>
            </a:pPr>
            <a:r>
              <a:rPr lang="en-US" sz="1900" dirty="0">
                <a:latin typeface="Helvetica Neue"/>
                <a:cs typeface="Helvetica Neue"/>
              </a:rPr>
              <a:t>Goals and objectives</a:t>
            </a:r>
          </a:p>
          <a:p>
            <a:pPr lvl="1">
              <a:lnSpc>
                <a:spcPct val="90000"/>
              </a:lnSpc>
            </a:pPr>
            <a:r>
              <a:rPr lang="en-US" sz="1900" dirty="0">
                <a:latin typeface="Helvetica Neue"/>
                <a:cs typeface="Helvetica Neue"/>
              </a:rPr>
              <a:t>Scope–statement of work</a:t>
            </a:r>
          </a:p>
          <a:p>
            <a:pPr>
              <a:lnSpc>
                <a:spcPct val="90000"/>
              </a:lnSpc>
            </a:pPr>
            <a:r>
              <a:rPr lang="en-US" sz="2000" dirty="0"/>
              <a:t>Assess feasibility</a:t>
            </a:r>
          </a:p>
          <a:p>
            <a:pPr lvl="1">
              <a:lnSpc>
                <a:spcPct val="90000"/>
              </a:lnSpc>
            </a:pPr>
            <a:r>
              <a:rPr lang="en-US" sz="1900" dirty="0">
                <a:latin typeface="Helvetica Neue"/>
                <a:cs typeface="Helvetica Neue"/>
              </a:rPr>
              <a:t>Cost (budget)</a:t>
            </a:r>
          </a:p>
          <a:p>
            <a:pPr lvl="1">
              <a:lnSpc>
                <a:spcPct val="90000"/>
              </a:lnSpc>
            </a:pPr>
            <a:r>
              <a:rPr lang="en-US" sz="1900" dirty="0">
                <a:latin typeface="Helvetica Neue"/>
                <a:cs typeface="Helvetica Neue"/>
              </a:rPr>
              <a:t>Organizational (operational)</a:t>
            </a:r>
          </a:p>
          <a:p>
            <a:pPr lvl="1">
              <a:lnSpc>
                <a:spcPct val="90000"/>
              </a:lnSpc>
            </a:pPr>
            <a:r>
              <a:rPr lang="en-US" sz="1900" dirty="0">
                <a:latin typeface="Helvetica Neue"/>
                <a:cs typeface="Helvetica Neue"/>
              </a:rPr>
              <a:t>Schedule</a:t>
            </a:r>
          </a:p>
          <a:p>
            <a:pPr lvl="1">
              <a:lnSpc>
                <a:spcPct val="90000"/>
              </a:lnSpc>
            </a:pPr>
            <a:r>
              <a:rPr lang="en-US" sz="1900" dirty="0">
                <a:latin typeface="Helvetica Neue"/>
                <a:cs typeface="Helvetica Neue"/>
              </a:rPr>
              <a:t>Technical </a:t>
            </a:r>
          </a:p>
          <a:p>
            <a:pPr>
              <a:lnSpc>
                <a:spcPct val="90000"/>
              </a:lnSpc>
            </a:pPr>
            <a:r>
              <a:rPr lang="en-US" sz="2000" dirty="0"/>
              <a:t>Form a project team</a:t>
            </a:r>
          </a:p>
          <a:p>
            <a:pPr lvl="1">
              <a:lnSpc>
                <a:spcPct val="90000"/>
              </a:lnSpc>
            </a:pPr>
            <a:r>
              <a:rPr lang="en-US" sz="1900" dirty="0">
                <a:latin typeface="Helvetica Neue"/>
                <a:cs typeface="Helvetica Neue"/>
              </a:rPr>
              <a:t>Project manager</a:t>
            </a:r>
          </a:p>
          <a:p>
            <a:pPr lvl="1">
              <a:lnSpc>
                <a:spcPct val="90000"/>
              </a:lnSpc>
            </a:pPr>
            <a:r>
              <a:rPr lang="en-US" sz="1900" dirty="0">
                <a:latin typeface="Helvetica Neue"/>
                <a:cs typeface="Helvetica Neue"/>
              </a:rPr>
              <a:t>In-house IT staff</a:t>
            </a:r>
          </a:p>
          <a:p>
            <a:pPr lvl="1">
              <a:lnSpc>
                <a:spcPct val="90000"/>
              </a:lnSpc>
            </a:pPr>
            <a:r>
              <a:rPr lang="en-US" sz="1900" dirty="0">
                <a:latin typeface="Helvetica Neue"/>
                <a:cs typeface="Helvetica Neue"/>
              </a:rPr>
              <a:t>Outside consultants and staff (as needed)</a:t>
            </a:r>
          </a:p>
          <a:p>
            <a:pPr lvl="1">
              <a:lnSpc>
                <a:spcPct val="90000"/>
              </a:lnSpc>
            </a:pPr>
            <a:r>
              <a:rPr lang="en-US" sz="1900" dirty="0">
                <a:latin typeface="Helvetica Neue"/>
                <a:cs typeface="Helvetica Neue"/>
              </a:rPr>
              <a:t>User representatives (management  and staff)</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32</a:t>
            </a:fld>
            <a:endParaRPr lang="en-US"/>
          </a:p>
        </p:txBody>
      </p:sp>
    </p:spTree>
    <p:extLst>
      <p:ext uri="{BB962C8B-B14F-4D97-AF65-F5344CB8AC3E}">
        <p14:creationId xmlns:p14="http://schemas.microsoft.com/office/powerpoint/2010/main" val="727947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en-US" sz="4000" dirty="0"/>
              <a:t>System Definition Phase</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33</a:t>
            </a:fld>
            <a:endParaRPr lang="en-US"/>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197" y="1099138"/>
            <a:ext cx="7893180" cy="3398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15828226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t>Requirement Analysis Phase</a:t>
            </a:r>
          </a:p>
        </p:txBody>
      </p:sp>
      <p:sp>
        <p:nvSpPr>
          <p:cNvPr id="89091" name="Rectangle 3"/>
          <p:cNvSpPr>
            <a:spLocks noGrp="1" noChangeArrowheads="1"/>
          </p:cNvSpPr>
          <p:nvPr>
            <p:ph type="body" idx="1"/>
          </p:nvPr>
        </p:nvSpPr>
        <p:spPr/>
        <p:txBody>
          <a:bodyPr>
            <a:normAutofit fontScale="92500" lnSpcReduction="20000"/>
          </a:bodyPr>
          <a:lstStyle/>
          <a:p>
            <a:pPr>
              <a:lnSpc>
                <a:spcPct val="90000"/>
              </a:lnSpc>
            </a:pPr>
            <a:r>
              <a:rPr lang="en-US" sz="2800"/>
              <a:t>The most important phase</a:t>
            </a:r>
          </a:p>
          <a:p>
            <a:pPr>
              <a:lnSpc>
                <a:spcPct val="90000"/>
              </a:lnSpc>
            </a:pPr>
            <a:r>
              <a:rPr lang="en-US" sz="2800"/>
              <a:t>Conduct user interviews</a:t>
            </a:r>
          </a:p>
          <a:p>
            <a:pPr>
              <a:lnSpc>
                <a:spcPct val="90000"/>
              </a:lnSpc>
            </a:pPr>
            <a:r>
              <a:rPr lang="en-US" sz="2800"/>
              <a:t>Evaluate existing systems</a:t>
            </a:r>
          </a:p>
          <a:p>
            <a:pPr>
              <a:lnSpc>
                <a:spcPct val="90000"/>
              </a:lnSpc>
            </a:pPr>
            <a:r>
              <a:rPr lang="en-US" sz="2800"/>
              <a:t>Determine new forms/reports/queries</a:t>
            </a:r>
          </a:p>
          <a:p>
            <a:pPr>
              <a:lnSpc>
                <a:spcPct val="90000"/>
              </a:lnSpc>
            </a:pPr>
            <a:r>
              <a:rPr lang="en-US" sz="2800"/>
              <a:t>Identify new application features and functions</a:t>
            </a:r>
          </a:p>
          <a:p>
            <a:pPr>
              <a:lnSpc>
                <a:spcPct val="90000"/>
              </a:lnSpc>
            </a:pPr>
            <a:r>
              <a:rPr lang="en-US" sz="2800"/>
              <a:t>Consider security</a:t>
            </a:r>
          </a:p>
          <a:p>
            <a:pPr>
              <a:lnSpc>
                <a:spcPct val="90000"/>
              </a:lnSpc>
            </a:pPr>
            <a:r>
              <a:rPr lang="en-US" sz="2800"/>
              <a:t>Create data model</a:t>
            </a:r>
          </a:p>
          <a:p>
            <a:pPr>
              <a:lnSpc>
                <a:spcPct val="90000"/>
              </a:lnSpc>
            </a:pPr>
            <a:r>
              <a:rPr lang="en-US" sz="2800"/>
              <a:t>Develop requirements for the five components</a:t>
            </a:r>
          </a:p>
          <a:p>
            <a:pPr>
              <a:lnSpc>
                <a:spcPct val="90000"/>
              </a:lnSpc>
            </a:pPr>
            <a:r>
              <a:rPr lang="en-US" sz="2800"/>
              <a:t>Obtain user approval</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34</a:t>
            </a:fld>
            <a:endParaRPr lang="en-US"/>
          </a:p>
        </p:txBody>
      </p:sp>
    </p:spTree>
    <p:extLst>
      <p:ext uri="{BB962C8B-B14F-4D97-AF65-F5344CB8AC3E}">
        <p14:creationId xmlns:p14="http://schemas.microsoft.com/office/powerpoint/2010/main" val="1747097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en-US" dirty="0"/>
              <a:t>Requirements Analysis Phase</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35</a:t>
            </a:fld>
            <a:endParaRPr lang="en-US"/>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122" y="937976"/>
            <a:ext cx="7727981" cy="3634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6326461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t>Component Design Phase</a:t>
            </a:r>
          </a:p>
        </p:txBody>
      </p:sp>
      <p:sp>
        <p:nvSpPr>
          <p:cNvPr id="91139" name="Rectangle 3"/>
          <p:cNvSpPr>
            <a:spLocks noGrp="1" noChangeArrowheads="1"/>
          </p:cNvSpPr>
          <p:nvPr>
            <p:ph type="body" idx="1"/>
          </p:nvPr>
        </p:nvSpPr>
        <p:spPr/>
        <p:txBody>
          <a:bodyPr>
            <a:normAutofit lnSpcReduction="10000"/>
          </a:bodyPr>
          <a:lstStyle/>
          <a:p>
            <a:pPr>
              <a:lnSpc>
                <a:spcPct val="80000"/>
              </a:lnSpc>
            </a:pPr>
            <a:r>
              <a:rPr lang="en-US" sz="2800" dirty="0"/>
              <a:t>Design five components</a:t>
            </a:r>
          </a:p>
          <a:p>
            <a:pPr lvl="1">
              <a:lnSpc>
                <a:spcPct val="80000"/>
              </a:lnSpc>
            </a:pPr>
            <a:r>
              <a:rPr lang="en-US" sz="1900" dirty="0">
                <a:latin typeface="Helvetica Neue"/>
                <a:cs typeface="Helvetica Neue"/>
              </a:rPr>
              <a:t>Hardware specifications (processing computer and network)</a:t>
            </a:r>
          </a:p>
          <a:p>
            <a:pPr lvl="1">
              <a:lnSpc>
                <a:spcPct val="80000"/>
              </a:lnSpc>
            </a:pPr>
            <a:r>
              <a:rPr lang="en-US" sz="1900" dirty="0">
                <a:latin typeface="Helvetica Neue"/>
                <a:cs typeface="Helvetica Neue"/>
              </a:rPr>
              <a:t>Software specifications (source and code)</a:t>
            </a:r>
          </a:p>
          <a:p>
            <a:pPr lvl="1">
              <a:lnSpc>
                <a:spcPct val="80000"/>
              </a:lnSpc>
            </a:pPr>
            <a:r>
              <a:rPr lang="en-US" sz="1900" dirty="0">
                <a:latin typeface="Helvetica Neue"/>
                <a:cs typeface="Helvetica Neue"/>
              </a:rPr>
              <a:t>Create data model and database</a:t>
            </a:r>
          </a:p>
          <a:p>
            <a:pPr lvl="1">
              <a:lnSpc>
                <a:spcPct val="80000"/>
              </a:lnSpc>
            </a:pPr>
            <a:r>
              <a:rPr lang="en-US" sz="1900" dirty="0">
                <a:latin typeface="Helvetica Neue"/>
                <a:cs typeface="Helvetica Neue"/>
              </a:rPr>
              <a:t>Normal, backup, recovery for both user and operator</a:t>
            </a:r>
          </a:p>
          <a:p>
            <a:pPr lvl="1">
              <a:lnSpc>
                <a:spcPct val="80000"/>
              </a:lnSpc>
            </a:pPr>
            <a:r>
              <a:rPr lang="en-US" sz="1900" dirty="0">
                <a:latin typeface="Helvetica Neue"/>
                <a:cs typeface="Helvetica Neue"/>
              </a:rPr>
              <a:t>Job description of duty and responsibility for both user and operator</a:t>
            </a:r>
          </a:p>
          <a:p>
            <a:pPr>
              <a:lnSpc>
                <a:spcPct val="80000"/>
              </a:lnSpc>
            </a:pPr>
            <a:r>
              <a:rPr lang="en-US" sz="2800" dirty="0"/>
              <a:t>Determine alternatives</a:t>
            </a:r>
          </a:p>
          <a:p>
            <a:pPr>
              <a:lnSpc>
                <a:spcPct val="80000"/>
              </a:lnSpc>
            </a:pPr>
            <a:r>
              <a:rPr lang="en-US" sz="2800" dirty="0"/>
              <a:t>Evaluate each alternative against requirements</a:t>
            </a:r>
          </a:p>
          <a:p>
            <a:pPr>
              <a:lnSpc>
                <a:spcPct val="80000"/>
              </a:lnSpc>
            </a:pPr>
            <a:r>
              <a:rPr lang="en-US" sz="2800" dirty="0"/>
              <a:t>Select the best alternative that meets the requirements</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36</a:t>
            </a:fld>
            <a:endParaRPr lang="en-US"/>
          </a:p>
        </p:txBody>
      </p:sp>
    </p:spTree>
    <p:extLst>
      <p:ext uri="{BB962C8B-B14F-4D97-AF65-F5344CB8AC3E}">
        <p14:creationId xmlns:p14="http://schemas.microsoft.com/office/powerpoint/2010/main" val="3972841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t>Security Consideration</a:t>
            </a:r>
          </a:p>
        </p:txBody>
      </p:sp>
      <p:sp>
        <p:nvSpPr>
          <p:cNvPr id="101379" name="Rectangle 3"/>
          <p:cNvSpPr>
            <a:spLocks noGrp="1" noChangeArrowheads="1"/>
          </p:cNvSpPr>
          <p:nvPr>
            <p:ph type="body" idx="1"/>
          </p:nvPr>
        </p:nvSpPr>
        <p:spPr/>
        <p:txBody>
          <a:bodyPr>
            <a:normAutofit lnSpcReduction="10000"/>
          </a:bodyPr>
          <a:lstStyle/>
          <a:p>
            <a:r>
              <a:rPr lang="en-US"/>
              <a:t>Users authentication</a:t>
            </a:r>
          </a:p>
          <a:p>
            <a:r>
              <a:rPr lang="en-US"/>
              <a:t>User groups</a:t>
            </a:r>
          </a:p>
          <a:p>
            <a:r>
              <a:rPr lang="en-US"/>
              <a:t>Primary system features and functions </a:t>
            </a:r>
          </a:p>
          <a:p>
            <a:r>
              <a:rPr lang="en-US"/>
              <a:t>System restrictions (minimum rights)</a:t>
            </a:r>
          </a:p>
          <a:p>
            <a:r>
              <a:rPr lang="en-US"/>
              <a:t>Permissions to user groups for specific features and functions</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37</a:t>
            </a:fld>
            <a:endParaRPr lang="en-US"/>
          </a:p>
        </p:txBody>
      </p:sp>
    </p:spTree>
    <p:extLst>
      <p:ext uri="{BB962C8B-B14F-4D97-AF65-F5344CB8AC3E}">
        <p14:creationId xmlns:p14="http://schemas.microsoft.com/office/powerpoint/2010/main" val="1374889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r>
              <a:rPr lang="en-US" dirty="0"/>
              <a:t>Component Design Phase</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38</a:t>
            </a:fld>
            <a:endParaRPr lang="en-US"/>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192" y="1140752"/>
            <a:ext cx="7103540" cy="337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26626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47263"/>
            <a:ext cx="8229600" cy="4047360"/>
          </a:xfrm>
        </p:spPr>
        <p:txBody>
          <a:bodyPr anchor="ctr" anchorCtr="0"/>
          <a:lstStyle/>
          <a:p>
            <a:pPr marL="0" indent="0" algn="ctr">
              <a:buNone/>
            </a:pPr>
            <a:r>
              <a:rPr lang="en-US" dirty="0" smtClean="0">
                <a:latin typeface="Helvetica Neue Black Condensed"/>
                <a:cs typeface="Helvetica Neue Black Condensed"/>
              </a:rPr>
              <a:t>1.1. Classification and evolution of IS</a:t>
            </a:r>
            <a:endParaRPr lang="en-US" dirty="0"/>
          </a:p>
        </p:txBody>
      </p:sp>
      <p:sp>
        <p:nvSpPr>
          <p:cNvPr id="3" name="TextBox 2"/>
          <p:cNvSpPr txBox="1"/>
          <p:nvPr/>
        </p:nvSpPr>
        <p:spPr>
          <a:xfrm>
            <a:off x="467166" y="2984311"/>
            <a:ext cx="8219634" cy="646331"/>
          </a:xfrm>
          <a:prstGeom prst="rect">
            <a:avLst/>
          </a:prstGeom>
          <a:noFill/>
        </p:spPr>
        <p:txBody>
          <a:bodyPr wrap="square" rtlCol="0">
            <a:spAutoFit/>
          </a:bodyPr>
          <a:lstStyle/>
          <a:p>
            <a:pPr algn="ctr"/>
            <a:r>
              <a:rPr lang="en-US" sz="1200" dirty="0" err="1" smtClean="0">
                <a:latin typeface="Helvetica Neue"/>
                <a:cs typeface="Helvetica Neue"/>
              </a:rPr>
              <a:t>Referneces</a:t>
            </a:r>
            <a:r>
              <a:rPr lang="en-US" sz="1200" dirty="0">
                <a:latin typeface="Helvetica Neue"/>
                <a:cs typeface="Helvetica Neue"/>
              </a:rPr>
              <a:t/>
            </a:r>
            <a:br>
              <a:rPr lang="en-US" sz="1200" dirty="0">
                <a:latin typeface="Helvetica Neue"/>
                <a:cs typeface="Helvetica Neue"/>
              </a:rPr>
            </a:br>
            <a:r>
              <a:rPr lang="en-US" sz="1200" dirty="0">
                <a:latin typeface="Helvetica Neue"/>
                <a:cs typeface="Helvetica Neue"/>
              </a:rPr>
              <a:t>- - - - </a:t>
            </a:r>
            <a:r>
              <a:rPr lang="en-US" sz="1200" dirty="0" smtClean="0">
                <a:latin typeface="Helvetica Neue"/>
                <a:cs typeface="Helvetica Neue"/>
              </a:rPr>
              <a:t>- </a:t>
            </a:r>
            <a:r>
              <a:rPr lang="en-US" sz="1200" dirty="0">
                <a:latin typeface="Helvetica Neue"/>
                <a:cs typeface="Helvetica Neue"/>
              </a:rPr>
              <a:t>- - - </a:t>
            </a:r>
            <a:r>
              <a:rPr lang="en-US" sz="1200" u="sng" dirty="0">
                <a:latin typeface="Helvetica Neue"/>
                <a:cs typeface="Helvetica Neue"/>
              </a:rPr>
              <a:t/>
            </a:r>
            <a:br>
              <a:rPr lang="en-US" sz="1200" u="sng" dirty="0">
                <a:latin typeface="Helvetica Neue"/>
                <a:cs typeface="Helvetica Neue"/>
              </a:rPr>
            </a:br>
            <a:r>
              <a:rPr lang="en-US" sz="1200" dirty="0" smtClean="0">
                <a:latin typeface="Helvetica Neue"/>
                <a:cs typeface="Helvetica Neue"/>
              </a:rPr>
              <a:t>Various</a:t>
            </a:r>
            <a:endParaRPr lang="en-US" sz="1200" dirty="0">
              <a:latin typeface="Helvetica Neue"/>
              <a:cs typeface="Helvetica Neue"/>
            </a:endParaRPr>
          </a:p>
        </p:txBody>
      </p:sp>
      <p:sp>
        <p:nvSpPr>
          <p:cNvPr id="4" name="Date Placeholder 3"/>
          <p:cNvSpPr>
            <a:spLocks noGrp="1"/>
          </p:cNvSpPr>
          <p:nvPr>
            <p:ph type="dt" sz="half" idx="10"/>
          </p:nvPr>
        </p:nvSpPr>
        <p:spPr/>
        <p:txBody>
          <a:bodyPr/>
          <a:lstStyle/>
          <a:p>
            <a:r>
              <a:rPr lang="en-US" smtClean="0"/>
              <a:t>Information Systems, Unit 01</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3</a:t>
            </a:fld>
            <a:endParaRPr lang="en-US"/>
          </a:p>
        </p:txBody>
      </p:sp>
    </p:spTree>
    <p:extLst>
      <p:ext uri="{BB962C8B-B14F-4D97-AF65-F5344CB8AC3E}">
        <p14:creationId xmlns:p14="http://schemas.microsoft.com/office/powerpoint/2010/main" val="19533600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t>Implementation Phase - I</a:t>
            </a:r>
          </a:p>
        </p:txBody>
      </p:sp>
      <p:sp>
        <p:nvSpPr>
          <p:cNvPr id="90115" name="Rectangle 3"/>
          <p:cNvSpPr>
            <a:spLocks noGrp="1" noChangeArrowheads="1"/>
          </p:cNvSpPr>
          <p:nvPr>
            <p:ph type="body" idx="1"/>
          </p:nvPr>
        </p:nvSpPr>
        <p:spPr/>
        <p:txBody>
          <a:bodyPr>
            <a:normAutofit fontScale="92500" lnSpcReduction="10000"/>
          </a:bodyPr>
          <a:lstStyle/>
          <a:p>
            <a:pPr>
              <a:lnSpc>
                <a:spcPct val="90000"/>
              </a:lnSpc>
            </a:pPr>
            <a:r>
              <a:rPr lang="en-US" dirty="0"/>
              <a:t>Build, test, and convert  to the new system</a:t>
            </a:r>
          </a:p>
          <a:p>
            <a:pPr>
              <a:lnSpc>
                <a:spcPct val="90000"/>
              </a:lnSpc>
            </a:pPr>
            <a:r>
              <a:rPr lang="en-US" dirty="0"/>
              <a:t>User training document review and test procedures</a:t>
            </a:r>
          </a:p>
          <a:p>
            <a:pPr>
              <a:lnSpc>
                <a:spcPct val="90000"/>
              </a:lnSpc>
            </a:pPr>
            <a:r>
              <a:rPr lang="en-US" dirty="0"/>
              <a:t>System testing</a:t>
            </a:r>
          </a:p>
          <a:p>
            <a:pPr lvl="1">
              <a:lnSpc>
                <a:spcPct val="90000"/>
              </a:lnSpc>
            </a:pPr>
            <a:r>
              <a:rPr lang="en-US" sz="2200" dirty="0">
                <a:latin typeface="Helvetica Neue "/>
                <a:cs typeface="Helvetica Neue "/>
              </a:rPr>
              <a:t>Test plan</a:t>
            </a:r>
          </a:p>
          <a:p>
            <a:pPr lvl="1">
              <a:lnSpc>
                <a:spcPct val="90000"/>
              </a:lnSpc>
            </a:pPr>
            <a:r>
              <a:rPr lang="en-US" sz="2200" dirty="0">
                <a:latin typeface="Helvetica Neue "/>
                <a:cs typeface="Helvetica Neue "/>
              </a:rPr>
              <a:t>IT professional, user</a:t>
            </a:r>
          </a:p>
          <a:p>
            <a:pPr lvl="1">
              <a:lnSpc>
                <a:spcPct val="90000"/>
              </a:lnSpc>
            </a:pPr>
            <a:r>
              <a:rPr lang="en-US" sz="2200" dirty="0">
                <a:latin typeface="Helvetica Neue "/>
                <a:cs typeface="Helvetica Neue "/>
              </a:rPr>
              <a:t>Product quality assurance (PQA)</a:t>
            </a:r>
          </a:p>
          <a:p>
            <a:pPr lvl="1">
              <a:lnSpc>
                <a:spcPct val="90000"/>
              </a:lnSpc>
            </a:pPr>
            <a:r>
              <a:rPr lang="en-US" sz="2200" dirty="0">
                <a:latin typeface="Helvetica Neue "/>
                <a:cs typeface="Helvetica Neue "/>
              </a:rPr>
              <a:t>Normal and incorrect action</a:t>
            </a:r>
          </a:p>
          <a:p>
            <a:pPr lvl="1">
              <a:lnSpc>
                <a:spcPct val="90000"/>
              </a:lnSpc>
            </a:pPr>
            <a:r>
              <a:rPr lang="en-US" sz="2200" dirty="0">
                <a:latin typeface="Helvetica Neue "/>
                <a:cs typeface="Helvetica Neue "/>
              </a:rPr>
              <a:t>Beta testing</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39</a:t>
            </a:fld>
            <a:endParaRPr lang="en-US"/>
          </a:p>
        </p:txBody>
      </p:sp>
    </p:spTree>
    <p:extLst>
      <p:ext uri="{BB962C8B-B14F-4D97-AF65-F5344CB8AC3E}">
        <p14:creationId xmlns:p14="http://schemas.microsoft.com/office/powerpoint/2010/main" val="2887436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t>Implementation Phase - II</a:t>
            </a:r>
          </a:p>
        </p:txBody>
      </p:sp>
      <p:sp>
        <p:nvSpPr>
          <p:cNvPr id="92163" name="Rectangle 3"/>
          <p:cNvSpPr>
            <a:spLocks noGrp="1" noChangeArrowheads="1"/>
          </p:cNvSpPr>
          <p:nvPr>
            <p:ph type="body" idx="1"/>
          </p:nvPr>
        </p:nvSpPr>
        <p:spPr/>
        <p:txBody>
          <a:bodyPr/>
          <a:lstStyle/>
          <a:p>
            <a:r>
              <a:rPr lang="en-US"/>
              <a:t>System conversion</a:t>
            </a:r>
          </a:p>
          <a:p>
            <a:pPr lvl="1"/>
            <a:r>
              <a:rPr lang="en-US"/>
              <a:t>Pilot: control negative impact</a:t>
            </a:r>
          </a:p>
          <a:p>
            <a:pPr lvl="1"/>
            <a:r>
              <a:rPr lang="en-US"/>
              <a:t>Phase</a:t>
            </a:r>
          </a:p>
          <a:p>
            <a:pPr lvl="1"/>
            <a:r>
              <a:rPr lang="en-US"/>
              <a:t>Parallel: save but expensive</a:t>
            </a:r>
          </a:p>
          <a:p>
            <a:pPr lvl="1"/>
            <a:r>
              <a:rPr lang="en-US"/>
              <a:t>Plunge (direct): new system only</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40</a:t>
            </a:fld>
            <a:endParaRPr lang="en-US"/>
          </a:p>
        </p:txBody>
      </p:sp>
    </p:spTree>
    <p:extLst>
      <p:ext uri="{BB962C8B-B14F-4D97-AF65-F5344CB8AC3E}">
        <p14:creationId xmlns:p14="http://schemas.microsoft.com/office/powerpoint/2010/main" val="3449681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normAutofit/>
          </a:bodyPr>
          <a:lstStyle/>
          <a:p>
            <a:r>
              <a:rPr lang="en-US" dirty="0"/>
              <a:t>Implementation Phase</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41</a:t>
            </a:fld>
            <a:endParaRPr lang="en-US"/>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665" y="998105"/>
            <a:ext cx="6835092" cy="348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34902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t>Maintenance Phase</a:t>
            </a:r>
          </a:p>
        </p:txBody>
      </p:sp>
      <p:sp>
        <p:nvSpPr>
          <p:cNvPr id="93187" name="Rectangle 3"/>
          <p:cNvSpPr>
            <a:spLocks noGrp="1" noChangeArrowheads="1"/>
          </p:cNvSpPr>
          <p:nvPr>
            <p:ph type="body" idx="1"/>
          </p:nvPr>
        </p:nvSpPr>
        <p:spPr/>
        <p:txBody>
          <a:bodyPr>
            <a:normAutofit fontScale="92500" lnSpcReduction="20000"/>
          </a:bodyPr>
          <a:lstStyle/>
          <a:p>
            <a:r>
              <a:rPr lang="en-US" sz="2800" dirty="0"/>
              <a:t>Fixing the system to work correctly or adapting the system to changes in requirements</a:t>
            </a:r>
          </a:p>
          <a:p>
            <a:r>
              <a:rPr lang="en-US" sz="2800" dirty="0"/>
              <a:t>Tracking failure or enhancement requests for all five components</a:t>
            </a:r>
          </a:p>
          <a:p>
            <a:r>
              <a:rPr lang="en-US" sz="2800" dirty="0"/>
              <a:t>Prioritize requests</a:t>
            </a:r>
          </a:p>
          <a:p>
            <a:r>
              <a:rPr lang="en-US" sz="2800" dirty="0"/>
              <a:t>Fixing failures</a:t>
            </a:r>
          </a:p>
          <a:p>
            <a:pPr lvl="1"/>
            <a:r>
              <a:rPr lang="en-US" sz="2200" dirty="0">
                <a:latin typeface="Helvetica Neue"/>
                <a:cs typeface="Helvetica Neue"/>
              </a:rPr>
              <a:t>Patch: high priority failures</a:t>
            </a:r>
          </a:p>
          <a:p>
            <a:pPr lvl="1"/>
            <a:r>
              <a:rPr lang="en-US" sz="2200" dirty="0">
                <a:latin typeface="Helvetica Neue"/>
                <a:cs typeface="Helvetica Neue"/>
              </a:rPr>
              <a:t>Service pack: low priority failures</a:t>
            </a:r>
          </a:p>
          <a:p>
            <a:pPr lvl="1"/>
            <a:r>
              <a:rPr lang="en-US" sz="2200" dirty="0">
                <a:latin typeface="Helvetica Neue"/>
                <a:cs typeface="Helvetica Neue"/>
              </a:rPr>
              <a:t>New release: major enhancements</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42</a:t>
            </a:fld>
            <a:endParaRPr lang="en-US"/>
          </a:p>
        </p:txBody>
      </p:sp>
    </p:spTree>
    <p:extLst>
      <p:ext uri="{BB962C8B-B14F-4D97-AF65-F5344CB8AC3E}">
        <p14:creationId xmlns:p14="http://schemas.microsoft.com/office/powerpoint/2010/main" val="1769754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a:bodyPr>
          <a:lstStyle/>
          <a:p>
            <a:r>
              <a:rPr lang="en-US" dirty="0"/>
              <a:t>System Maintenance Phase</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43</a:t>
            </a:fld>
            <a:endParaRPr lang="en-US"/>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715" y="1052456"/>
            <a:ext cx="6835092" cy="340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09327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t>SDLC Problems</a:t>
            </a:r>
          </a:p>
        </p:txBody>
      </p:sp>
      <p:sp>
        <p:nvSpPr>
          <p:cNvPr id="94211" name="Rectangle 3"/>
          <p:cNvSpPr>
            <a:spLocks noGrp="1" noChangeArrowheads="1"/>
          </p:cNvSpPr>
          <p:nvPr>
            <p:ph type="body" idx="1"/>
          </p:nvPr>
        </p:nvSpPr>
        <p:spPr/>
        <p:txBody>
          <a:bodyPr/>
          <a:lstStyle/>
          <a:p>
            <a:r>
              <a:rPr lang="en-US"/>
              <a:t>A need to crawl back up the waterfall</a:t>
            </a:r>
          </a:p>
          <a:p>
            <a:r>
              <a:rPr lang="en-US"/>
              <a:t>Unusable documenting requirements</a:t>
            </a:r>
          </a:p>
          <a:p>
            <a:r>
              <a:rPr lang="en-US"/>
              <a:t>Scheduling and budgeting difficulty </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44</a:t>
            </a:fld>
            <a:endParaRPr lang="en-US"/>
          </a:p>
        </p:txBody>
      </p:sp>
    </p:spTree>
    <p:extLst>
      <p:ext uri="{BB962C8B-B14F-4D97-AF65-F5344CB8AC3E}">
        <p14:creationId xmlns:p14="http://schemas.microsoft.com/office/powerpoint/2010/main" val="1742621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normAutofit fontScale="90000"/>
          </a:bodyPr>
          <a:lstStyle/>
          <a:p>
            <a:r>
              <a:rPr lang="en-US" sz="4000"/>
              <a:t>Rapid Application Development (RAD)</a:t>
            </a:r>
          </a:p>
        </p:txBody>
      </p:sp>
      <p:sp>
        <p:nvSpPr>
          <p:cNvPr id="95235" name="Rectangle 3"/>
          <p:cNvSpPr>
            <a:spLocks noGrp="1" noChangeArrowheads="1"/>
          </p:cNvSpPr>
          <p:nvPr>
            <p:ph type="body" idx="1"/>
          </p:nvPr>
        </p:nvSpPr>
        <p:spPr/>
        <p:txBody>
          <a:bodyPr>
            <a:normAutofit/>
          </a:bodyPr>
          <a:lstStyle/>
          <a:p>
            <a:pPr>
              <a:lnSpc>
                <a:spcPct val="80000"/>
              </a:lnSpc>
            </a:pPr>
            <a:r>
              <a:rPr lang="en-US" sz="2800" dirty="0"/>
              <a:t>Proposed by James Martin</a:t>
            </a:r>
          </a:p>
          <a:p>
            <a:pPr>
              <a:lnSpc>
                <a:spcPct val="80000"/>
              </a:lnSpc>
            </a:pPr>
            <a:r>
              <a:rPr lang="en-US" sz="2800" dirty="0"/>
              <a:t>Characteristics</a:t>
            </a:r>
          </a:p>
          <a:p>
            <a:pPr lvl="1">
              <a:lnSpc>
                <a:spcPct val="80000"/>
              </a:lnSpc>
            </a:pPr>
            <a:r>
              <a:rPr lang="en-US" sz="1800" dirty="0">
                <a:latin typeface="Helvetica Neue"/>
                <a:cs typeface="Helvetica Neue"/>
              </a:rPr>
              <a:t>Break up the design and implementation phases of the SDLC into smaller pieces</a:t>
            </a:r>
          </a:p>
          <a:p>
            <a:pPr lvl="1">
              <a:lnSpc>
                <a:spcPct val="80000"/>
              </a:lnSpc>
            </a:pPr>
            <a:r>
              <a:rPr lang="en-US" sz="1800" dirty="0">
                <a:latin typeface="Helvetica Neue"/>
                <a:cs typeface="Helvetica Neue"/>
              </a:rPr>
              <a:t>Continuous user involvement</a:t>
            </a:r>
          </a:p>
          <a:p>
            <a:pPr lvl="1">
              <a:lnSpc>
                <a:spcPct val="80000"/>
              </a:lnSpc>
            </a:pPr>
            <a:r>
              <a:rPr lang="en-US" sz="1800" dirty="0">
                <a:latin typeface="Helvetica Neue"/>
                <a:cs typeface="Helvetica Neue"/>
              </a:rPr>
              <a:t>Prototype</a:t>
            </a:r>
          </a:p>
          <a:p>
            <a:pPr lvl="1">
              <a:lnSpc>
                <a:spcPct val="80000"/>
              </a:lnSpc>
            </a:pPr>
            <a:r>
              <a:rPr lang="en-US" sz="1800" dirty="0">
                <a:latin typeface="Helvetica Neue"/>
                <a:cs typeface="Helvetica Neue"/>
              </a:rPr>
              <a:t>Joint application design: user, developer and PQA personnel</a:t>
            </a:r>
          </a:p>
          <a:p>
            <a:pPr lvl="1">
              <a:lnSpc>
                <a:spcPct val="80000"/>
              </a:lnSpc>
            </a:pPr>
            <a:r>
              <a:rPr lang="en-US" sz="1800" dirty="0">
                <a:latin typeface="Helvetica Neue"/>
                <a:cs typeface="Helvetica Neue"/>
              </a:rPr>
              <a:t>Use CASE and visual development tools with repository and code generator (computer assisted software engineering or computer assisted systems engineering)</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45</a:t>
            </a:fld>
            <a:endParaRPr lang="en-US"/>
          </a:p>
        </p:txBody>
      </p:sp>
    </p:spTree>
    <p:extLst>
      <p:ext uri="{BB962C8B-B14F-4D97-AF65-F5344CB8AC3E}">
        <p14:creationId xmlns:p14="http://schemas.microsoft.com/office/powerpoint/2010/main" val="4280224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a:bodyPr>
          <a:lstStyle/>
          <a:p>
            <a:r>
              <a:rPr lang="en-US" dirty="0"/>
              <a:t>Martin</a:t>
            </a:r>
            <a:r>
              <a:rPr lang="ja-JP" altLang="en-US" dirty="0">
                <a:latin typeface="Arial"/>
              </a:rPr>
              <a:t>’</a:t>
            </a:r>
            <a:r>
              <a:rPr lang="en-US" dirty="0"/>
              <a:t>s RAD Process</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46</a:t>
            </a:fld>
            <a:endParaRPr lang="en-US"/>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968" y="998105"/>
            <a:ext cx="7428612" cy="3521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84149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t>Object Oriented Development</a:t>
            </a:r>
          </a:p>
        </p:txBody>
      </p:sp>
      <p:sp>
        <p:nvSpPr>
          <p:cNvPr id="96259" name="Rectangle 3"/>
          <p:cNvSpPr>
            <a:spLocks noGrp="1" noChangeArrowheads="1"/>
          </p:cNvSpPr>
          <p:nvPr>
            <p:ph type="body" idx="1"/>
          </p:nvPr>
        </p:nvSpPr>
        <p:spPr/>
        <p:txBody>
          <a:bodyPr>
            <a:normAutofit fontScale="85000" lnSpcReduction="20000"/>
          </a:bodyPr>
          <a:lstStyle/>
          <a:p>
            <a:r>
              <a:rPr lang="en-US" sz="2400" dirty="0"/>
              <a:t>From discipline of object-oriented programming for designing and writing programs</a:t>
            </a:r>
          </a:p>
          <a:p>
            <a:r>
              <a:rPr lang="en-US" sz="2400" dirty="0"/>
              <a:t>Unified Modeling Language (UML): a series of diagramming techniques to facilitate OOP development</a:t>
            </a:r>
          </a:p>
          <a:p>
            <a:r>
              <a:rPr lang="en-US" sz="2400" dirty="0"/>
              <a:t>Unified Process (UP): for developing computer program not information systems with five phases</a:t>
            </a:r>
          </a:p>
          <a:p>
            <a:pPr lvl="1"/>
            <a:r>
              <a:rPr lang="en-US" sz="2000" dirty="0"/>
              <a:t>Inception phase: new system definition</a:t>
            </a:r>
          </a:p>
          <a:p>
            <a:pPr lvl="1"/>
            <a:r>
              <a:rPr lang="en-US" sz="2000" dirty="0"/>
              <a:t>Elaboration phase: construct and test the framework and architecture of most risk and uncertainty use case (requirement) for the new system (a description of an application of new system)</a:t>
            </a:r>
          </a:p>
          <a:p>
            <a:pPr lvl="1"/>
            <a:r>
              <a:rPr lang="en-US" sz="2000" dirty="0"/>
              <a:t>Construction phase: low risk features and functions use case (requirement) </a:t>
            </a:r>
          </a:p>
          <a:p>
            <a:pPr lvl="1"/>
            <a:r>
              <a:rPr lang="en-US" sz="2000" dirty="0"/>
              <a:t>Transition phase: conversion</a:t>
            </a:r>
          </a:p>
          <a:p>
            <a:pPr lvl="1"/>
            <a:r>
              <a:rPr lang="en-US" sz="2000" dirty="0"/>
              <a:t>Maintenance phase</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47</a:t>
            </a:fld>
            <a:endParaRPr lang="en-US"/>
          </a:p>
        </p:txBody>
      </p:sp>
    </p:spTree>
    <p:extLst>
      <p:ext uri="{BB962C8B-B14F-4D97-AF65-F5344CB8AC3E}">
        <p14:creationId xmlns:p14="http://schemas.microsoft.com/office/powerpoint/2010/main" val="547432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smtClean="0"/>
              <a:t>UNIFIED PROCESS: FIVE PHASES</a:t>
            </a:r>
            <a:endParaRPr lang="en-US" dirty="0"/>
          </a:p>
        </p:txBody>
      </p:sp>
      <p:sp>
        <p:nvSpPr>
          <p:cNvPr id="96259" name="Rectangle 3"/>
          <p:cNvSpPr>
            <a:spLocks noGrp="1" noChangeArrowheads="1"/>
          </p:cNvSpPr>
          <p:nvPr>
            <p:ph type="body" idx="1"/>
          </p:nvPr>
        </p:nvSpPr>
        <p:spPr/>
        <p:txBody>
          <a:bodyPr>
            <a:normAutofit/>
          </a:bodyPr>
          <a:lstStyle/>
          <a:p>
            <a:r>
              <a:rPr lang="en-US" sz="2400" dirty="0" smtClean="0"/>
              <a:t>Inception phase: </a:t>
            </a:r>
            <a:r>
              <a:rPr lang="en-US" sz="2000" dirty="0" smtClean="0">
                <a:latin typeface="Helvetica Neue"/>
                <a:cs typeface="Helvetica Neue"/>
              </a:rPr>
              <a:t>new system definition</a:t>
            </a:r>
            <a:endParaRPr lang="en-US" sz="2400" dirty="0" smtClean="0">
              <a:latin typeface="Helvetica Neue"/>
              <a:cs typeface="Helvetica Neue"/>
            </a:endParaRPr>
          </a:p>
          <a:p>
            <a:r>
              <a:rPr lang="en-US" sz="2400" dirty="0" smtClean="0"/>
              <a:t>Elaboration phase: </a:t>
            </a:r>
            <a:r>
              <a:rPr lang="en-US" sz="2000" dirty="0">
                <a:latin typeface="Helvetica Neue"/>
                <a:cs typeface="Helvetica Neue"/>
              </a:rPr>
              <a:t>construct and test the framework and architecture of most risk and uncertainty use case (requirement) for the new system (a description of an application of new system)</a:t>
            </a:r>
          </a:p>
          <a:p>
            <a:r>
              <a:rPr lang="en-US" sz="2400" dirty="0" smtClean="0"/>
              <a:t>Construction phase: </a:t>
            </a:r>
            <a:r>
              <a:rPr lang="en-US" sz="2000" dirty="0">
                <a:latin typeface="Helvetica Neue"/>
                <a:cs typeface="Helvetica Neue"/>
              </a:rPr>
              <a:t>low risk features and functions use case (requirement) </a:t>
            </a:r>
          </a:p>
          <a:p>
            <a:r>
              <a:rPr lang="en-US" sz="2400" dirty="0" smtClean="0"/>
              <a:t>Transition phase: </a:t>
            </a:r>
            <a:r>
              <a:rPr lang="en-US" sz="2000" dirty="0">
                <a:latin typeface="Helvetica Neue"/>
                <a:cs typeface="Helvetica Neue"/>
              </a:rPr>
              <a:t>conversion</a:t>
            </a:r>
          </a:p>
          <a:p>
            <a:r>
              <a:rPr lang="en-US" sz="2400" dirty="0" smtClean="0"/>
              <a:t>Maintenance phase</a:t>
            </a:r>
            <a:endParaRPr lang="en-US" sz="2400" dirty="0"/>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48</a:t>
            </a:fld>
            <a:endParaRPr lang="en-US"/>
          </a:p>
        </p:txBody>
      </p:sp>
    </p:spTree>
    <p:extLst>
      <p:ext uri="{BB962C8B-B14F-4D97-AF65-F5344CB8AC3E}">
        <p14:creationId xmlns:p14="http://schemas.microsoft.com/office/powerpoint/2010/main" val="2730243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2024"/>
            <a:ext cx="8625840" cy="665226"/>
          </a:xfrm>
        </p:spPr>
        <p:txBody>
          <a:bodyPr>
            <a:noAutofit/>
          </a:bodyPr>
          <a:lstStyle/>
          <a:p>
            <a:r>
              <a:rPr lang="en-US" sz="2800" b="1" dirty="0" smtClean="0"/>
              <a:t>Information Technology &amp; Information Systems </a:t>
            </a:r>
            <a:endParaRPr lang="en-US" sz="2800" b="1" dirty="0"/>
          </a:p>
        </p:txBody>
      </p:sp>
      <p:graphicFrame>
        <p:nvGraphicFramePr>
          <p:cNvPr id="3" name="Diagram 2"/>
          <p:cNvGraphicFramePr/>
          <p:nvPr>
            <p:extLst>
              <p:ext uri="{D42A27DB-BD31-4B8C-83A1-F6EECF244321}">
                <p14:modId xmlns:p14="http://schemas.microsoft.com/office/powerpoint/2010/main" val="226956845"/>
              </p:ext>
            </p:extLst>
          </p:nvPr>
        </p:nvGraphicFramePr>
        <p:xfrm>
          <a:off x="1524000" y="1020573"/>
          <a:ext cx="6096000" cy="3288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p:cNvSpPr>
            <a:spLocks noGrp="1"/>
          </p:cNvSpPr>
          <p:nvPr>
            <p:ph type="dt" sz="half" idx="10"/>
          </p:nvPr>
        </p:nvSpPr>
        <p:spPr/>
        <p:txBody>
          <a:bodyPr/>
          <a:lstStyle/>
          <a:p>
            <a:r>
              <a:rPr lang="en-US" smtClean="0"/>
              <a:t>Information Systems, Unit 01</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4</a:t>
            </a:fld>
            <a:endParaRPr lang="en-US"/>
          </a:p>
        </p:txBody>
      </p:sp>
    </p:spTree>
    <p:extLst>
      <p:ext uri="{BB962C8B-B14F-4D97-AF65-F5344CB8AC3E}">
        <p14:creationId xmlns:p14="http://schemas.microsoft.com/office/powerpoint/2010/main" val="4249637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graphicEl>
                                              <a:dgm id="{EB57217E-D189-A946-87C9-D0A6DA143C74}"/>
                                            </p:graphicEl>
                                          </p:spTgt>
                                        </p:tgtEl>
                                        <p:attrNameLst>
                                          <p:attrName>style.visibility</p:attrName>
                                        </p:attrNameLst>
                                      </p:cBhvr>
                                      <p:to>
                                        <p:strVal val="visible"/>
                                      </p:to>
                                    </p:set>
                                    <p:anim calcmode="lin" valueType="num">
                                      <p:cBhvr additive="base">
                                        <p:cTn id="7" dur="500"/>
                                        <p:tgtEl>
                                          <p:spTgt spid="3">
                                            <p:graphicEl>
                                              <a:dgm id="{EB57217E-D189-A946-87C9-D0A6DA143C74}"/>
                                            </p:graphicEl>
                                          </p:spTgt>
                                        </p:tgtEl>
                                        <p:attrNameLst>
                                          <p:attrName>ppt_y</p:attrName>
                                        </p:attrNameLst>
                                      </p:cBhvr>
                                      <p:tavLst>
                                        <p:tav tm="0">
                                          <p:val>
                                            <p:strVal val="#ppt_y+#ppt_h*1.125000"/>
                                          </p:val>
                                        </p:tav>
                                        <p:tav tm="100000">
                                          <p:val>
                                            <p:strVal val="#ppt_y"/>
                                          </p:val>
                                        </p:tav>
                                      </p:tavLst>
                                    </p:anim>
                                    <p:animEffect transition="in" filter="wipe(up)">
                                      <p:cBhvr>
                                        <p:cTn id="8" dur="500"/>
                                        <p:tgtEl>
                                          <p:spTgt spid="3">
                                            <p:graphicEl>
                                              <a:dgm id="{EB57217E-D189-A946-87C9-D0A6DA143C74}"/>
                                            </p:graphic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graphicEl>
                                              <a:dgm id="{63FC276A-0619-5C4A-909C-7A95C41F2AB6}"/>
                                            </p:graphicEl>
                                          </p:spTgt>
                                        </p:tgtEl>
                                        <p:attrNameLst>
                                          <p:attrName>style.visibility</p:attrName>
                                        </p:attrNameLst>
                                      </p:cBhvr>
                                      <p:to>
                                        <p:strVal val="visible"/>
                                      </p:to>
                                    </p:set>
                                    <p:anim calcmode="lin" valueType="num">
                                      <p:cBhvr additive="base">
                                        <p:cTn id="13" dur="500"/>
                                        <p:tgtEl>
                                          <p:spTgt spid="3">
                                            <p:graphicEl>
                                              <a:dgm id="{63FC276A-0619-5C4A-909C-7A95C41F2AB6}"/>
                                            </p:graphicEl>
                                          </p:spTgt>
                                        </p:tgtEl>
                                        <p:attrNameLst>
                                          <p:attrName>ppt_y</p:attrName>
                                        </p:attrNameLst>
                                      </p:cBhvr>
                                      <p:tavLst>
                                        <p:tav tm="0">
                                          <p:val>
                                            <p:strVal val="#ppt_y+#ppt_h*1.125000"/>
                                          </p:val>
                                        </p:tav>
                                        <p:tav tm="100000">
                                          <p:val>
                                            <p:strVal val="#ppt_y"/>
                                          </p:val>
                                        </p:tav>
                                      </p:tavLst>
                                    </p:anim>
                                    <p:animEffect transition="in" filter="wipe(up)">
                                      <p:cBhvr>
                                        <p:cTn id="14" dur="500"/>
                                        <p:tgtEl>
                                          <p:spTgt spid="3">
                                            <p:graphicEl>
                                              <a:dgm id="{63FC276A-0619-5C4A-909C-7A95C41F2AB6}"/>
                                            </p:graphicEl>
                                          </p:spTgt>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3">
                                            <p:graphicEl>
                                              <a:dgm id="{13E28554-A1D0-A642-92A3-3600CDD2508B}"/>
                                            </p:graphicEl>
                                          </p:spTgt>
                                        </p:tgtEl>
                                        <p:attrNameLst>
                                          <p:attrName>style.visibility</p:attrName>
                                        </p:attrNameLst>
                                      </p:cBhvr>
                                      <p:to>
                                        <p:strVal val="visible"/>
                                      </p:to>
                                    </p:set>
                                    <p:anim calcmode="lin" valueType="num">
                                      <p:cBhvr additive="base">
                                        <p:cTn id="17" dur="500"/>
                                        <p:tgtEl>
                                          <p:spTgt spid="3">
                                            <p:graphicEl>
                                              <a:dgm id="{13E28554-A1D0-A642-92A3-3600CDD2508B}"/>
                                            </p:graphicEl>
                                          </p:spTgt>
                                        </p:tgtEl>
                                        <p:attrNameLst>
                                          <p:attrName>ppt_y</p:attrName>
                                        </p:attrNameLst>
                                      </p:cBhvr>
                                      <p:tavLst>
                                        <p:tav tm="0">
                                          <p:val>
                                            <p:strVal val="#ppt_y+#ppt_h*1.125000"/>
                                          </p:val>
                                        </p:tav>
                                        <p:tav tm="100000">
                                          <p:val>
                                            <p:strVal val="#ppt_y"/>
                                          </p:val>
                                        </p:tav>
                                      </p:tavLst>
                                    </p:anim>
                                    <p:animEffect transition="in" filter="wipe(up)">
                                      <p:cBhvr>
                                        <p:cTn id="18" dur="500"/>
                                        <p:tgtEl>
                                          <p:spTgt spid="3">
                                            <p:graphicEl>
                                              <a:dgm id="{13E28554-A1D0-A642-92A3-3600CDD2508B}"/>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3">
                                            <p:graphicEl>
                                              <a:dgm id="{B5D759D3-31C1-3041-9149-31992AC60F85}"/>
                                            </p:graphicEl>
                                          </p:spTgt>
                                        </p:tgtEl>
                                        <p:attrNameLst>
                                          <p:attrName>style.visibility</p:attrName>
                                        </p:attrNameLst>
                                      </p:cBhvr>
                                      <p:to>
                                        <p:strVal val="visible"/>
                                      </p:to>
                                    </p:set>
                                    <p:anim calcmode="lin" valueType="num">
                                      <p:cBhvr additive="base">
                                        <p:cTn id="23" dur="500"/>
                                        <p:tgtEl>
                                          <p:spTgt spid="3">
                                            <p:graphicEl>
                                              <a:dgm id="{B5D759D3-31C1-3041-9149-31992AC60F85}"/>
                                            </p:graphicEl>
                                          </p:spTgt>
                                        </p:tgtEl>
                                        <p:attrNameLst>
                                          <p:attrName>ppt_y</p:attrName>
                                        </p:attrNameLst>
                                      </p:cBhvr>
                                      <p:tavLst>
                                        <p:tav tm="0">
                                          <p:val>
                                            <p:strVal val="#ppt_y+#ppt_h*1.125000"/>
                                          </p:val>
                                        </p:tav>
                                        <p:tav tm="100000">
                                          <p:val>
                                            <p:strVal val="#ppt_y"/>
                                          </p:val>
                                        </p:tav>
                                      </p:tavLst>
                                    </p:anim>
                                    <p:animEffect transition="in" filter="wipe(up)">
                                      <p:cBhvr>
                                        <p:cTn id="24" dur="500"/>
                                        <p:tgtEl>
                                          <p:spTgt spid="3">
                                            <p:graphicEl>
                                              <a:dgm id="{B5D759D3-31C1-3041-9149-31992AC60F85}"/>
                                            </p:graphicEl>
                                          </p:spTgt>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3">
                                            <p:graphicEl>
                                              <a:dgm id="{B31F5E5F-361B-D44D-8A70-695FCA89B1C3}"/>
                                            </p:graphicEl>
                                          </p:spTgt>
                                        </p:tgtEl>
                                        <p:attrNameLst>
                                          <p:attrName>style.visibility</p:attrName>
                                        </p:attrNameLst>
                                      </p:cBhvr>
                                      <p:to>
                                        <p:strVal val="visible"/>
                                      </p:to>
                                    </p:set>
                                    <p:anim calcmode="lin" valueType="num">
                                      <p:cBhvr additive="base">
                                        <p:cTn id="27" dur="500"/>
                                        <p:tgtEl>
                                          <p:spTgt spid="3">
                                            <p:graphicEl>
                                              <a:dgm id="{B31F5E5F-361B-D44D-8A70-695FCA89B1C3}"/>
                                            </p:graphicEl>
                                          </p:spTgt>
                                        </p:tgtEl>
                                        <p:attrNameLst>
                                          <p:attrName>ppt_y</p:attrName>
                                        </p:attrNameLst>
                                      </p:cBhvr>
                                      <p:tavLst>
                                        <p:tav tm="0">
                                          <p:val>
                                            <p:strVal val="#ppt_y+#ppt_h*1.125000"/>
                                          </p:val>
                                        </p:tav>
                                        <p:tav tm="100000">
                                          <p:val>
                                            <p:strVal val="#ppt_y"/>
                                          </p:val>
                                        </p:tav>
                                      </p:tavLst>
                                    </p:anim>
                                    <p:animEffect transition="in" filter="wipe(up)">
                                      <p:cBhvr>
                                        <p:cTn id="28" dur="500"/>
                                        <p:tgtEl>
                                          <p:spTgt spid="3">
                                            <p:graphicEl>
                                              <a:dgm id="{B31F5E5F-361B-D44D-8A70-695FCA89B1C3}"/>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3">
                                            <p:graphicEl>
                                              <a:dgm id="{527892D1-560B-524B-B92F-004F81BD188D}"/>
                                            </p:graphicEl>
                                          </p:spTgt>
                                        </p:tgtEl>
                                        <p:attrNameLst>
                                          <p:attrName>style.visibility</p:attrName>
                                        </p:attrNameLst>
                                      </p:cBhvr>
                                      <p:to>
                                        <p:strVal val="visible"/>
                                      </p:to>
                                    </p:set>
                                    <p:anim calcmode="lin" valueType="num">
                                      <p:cBhvr additive="base">
                                        <p:cTn id="33" dur="500"/>
                                        <p:tgtEl>
                                          <p:spTgt spid="3">
                                            <p:graphicEl>
                                              <a:dgm id="{527892D1-560B-524B-B92F-004F81BD188D}"/>
                                            </p:graphicEl>
                                          </p:spTgt>
                                        </p:tgtEl>
                                        <p:attrNameLst>
                                          <p:attrName>ppt_y</p:attrName>
                                        </p:attrNameLst>
                                      </p:cBhvr>
                                      <p:tavLst>
                                        <p:tav tm="0">
                                          <p:val>
                                            <p:strVal val="#ppt_y+#ppt_h*1.125000"/>
                                          </p:val>
                                        </p:tav>
                                        <p:tav tm="100000">
                                          <p:val>
                                            <p:strVal val="#ppt_y"/>
                                          </p:val>
                                        </p:tav>
                                      </p:tavLst>
                                    </p:anim>
                                    <p:animEffect transition="in" filter="wipe(up)">
                                      <p:cBhvr>
                                        <p:cTn id="34" dur="500"/>
                                        <p:tgtEl>
                                          <p:spTgt spid="3">
                                            <p:graphicEl>
                                              <a:dgm id="{527892D1-560B-524B-B92F-004F81BD188D}"/>
                                            </p:graphic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3">
                                            <p:graphicEl>
                                              <a:dgm id="{722602F9-1F73-E740-9472-FA1ECD1A7CA7}"/>
                                            </p:graphicEl>
                                          </p:spTgt>
                                        </p:tgtEl>
                                        <p:attrNameLst>
                                          <p:attrName>style.visibility</p:attrName>
                                        </p:attrNameLst>
                                      </p:cBhvr>
                                      <p:to>
                                        <p:strVal val="visible"/>
                                      </p:to>
                                    </p:set>
                                    <p:anim calcmode="lin" valueType="num">
                                      <p:cBhvr additive="base">
                                        <p:cTn id="37" dur="500"/>
                                        <p:tgtEl>
                                          <p:spTgt spid="3">
                                            <p:graphicEl>
                                              <a:dgm id="{722602F9-1F73-E740-9472-FA1ECD1A7CA7}"/>
                                            </p:graphicEl>
                                          </p:spTgt>
                                        </p:tgtEl>
                                        <p:attrNameLst>
                                          <p:attrName>ppt_y</p:attrName>
                                        </p:attrNameLst>
                                      </p:cBhvr>
                                      <p:tavLst>
                                        <p:tav tm="0">
                                          <p:val>
                                            <p:strVal val="#ppt_y+#ppt_h*1.125000"/>
                                          </p:val>
                                        </p:tav>
                                        <p:tav tm="100000">
                                          <p:val>
                                            <p:strVal val="#ppt_y"/>
                                          </p:val>
                                        </p:tav>
                                      </p:tavLst>
                                    </p:anim>
                                    <p:animEffect transition="in" filter="wipe(up)">
                                      <p:cBhvr>
                                        <p:cTn id="38" dur="500"/>
                                        <p:tgtEl>
                                          <p:spTgt spid="3">
                                            <p:graphicEl>
                                              <a:dgm id="{722602F9-1F73-E740-9472-FA1ECD1A7CA7}"/>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graphicEl>
                                              <a:dgm id="{141E3FE6-1F1F-114F-8C6D-FA0CB68561BE}"/>
                                            </p:graphicEl>
                                          </p:spTgt>
                                        </p:tgtEl>
                                        <p:attrNameLst>
                                          <p:attrName>style.visibility</p:attrName>
                                        </p:attrNameLst>
                                      </p:cBhvr>
                                      <p:to>
                                        <p:strVal val="visible"/>
                                      </p:to>
                                    </p:set>
                                    <p:anim calcmode="lin" valueType="num">
                                      <p:cBhvr additive="base">
                                        <p:cTn id="43" dur="500"/>
                                        <p:tgtEl>
                                          <p:spTgt spid="3">
                                            <p:graphicEl>
                                              <a:dgm id="{141E3FE6-1F1F-114F-8C6D-FA0CB68561BE}"/>
                                            </p:graphicEl>
                                          </p:spTgt>
                                        </p:tgtEl>
                                        <p:attrNameLst>
                                          <p:attrName>ppt_y</p:attrName>
                                        </p:attrNameLst>
                                      </p:cBhvr>
                                      <p:tavLst>
                                        <p:tav tm="0">
                                          <p:val>
                                            <p:strVal val="#ppt_y+#ppt_h*1.125000"/>
                                          </p:val>
                                        </p:tav>
                                        <p:tav tm="100000">
                                          <p:val>
                                            <p:strVal val="#ppt_y"/>
                                          </p:val>
                                        </p:tav>
                                      </p:tavLst>
                                    </p:anim>
                                    <p:animEffect transition="in" filter="wipe(up)">
                                      <p:cBhvr>
                                        <p:cTn id="44" dur="500"/>
                                        <p:tgtEl>
                                          <p:spTgt spid="3">
                                            <p:graphicEl>
                                              <a:dgm id="{141E3FE6-1F1F-114F-8C6D-FA0CB68561BE}"/>
                                            </p:graphicEl>
                                          </p:spTgt>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3">
                                            <p:graphicEl>
                                              <a:dgm id="{BFF5AE96-1EFC-DF4F-82E4-6BFB5FAB15EB}"/>
                                            </p:graphicEl>
                                          </p:spTgt>
                                        </p:tgtEl>
                                        <p:attrNameLst>
                                          <p:attrName>style.visibility</p:attrName>
                                        </p:attrNameLst>
                                      </p:cBhvr>
                                      <p:to>
                                        <p:strVal val="visible"/>
                                      </p:to>
                                    </p:set>
                                    <p:anim calcmode="lin" valueType="num">
                                      <p:cBhvr additive="base">
                                        <p:cTn id="47" dur="500"/>
                                        <p:tgtEl>
                                          <p:spTgt spid="3">
                                            <p:graphicEl>
                                              <a:dgm id="{BFF5AE96-1EFC-DF4F-82E4-6BFB5FAB15EB}"/>
                                            </p:graphicEl>
                                          </p:spTgt>
                                        </p:tgtEl>
                                        <p:attrNameLst>
                                          <p:attrName>ppt_y</p:attrName>
                                        </p:attrNameLst>
                                      </p:cBhvr>
                                      <p:tavLst>
                                        <p:tav tm="0">
                                          <p:val>
                                            <p:strVal val="#ppt_y+#ppt_h*1.125000"/>
                                          </p:val>
                                        </p:tav>
                                        <p:tav tm="100000">
                                          <p:val>
                                            <p:strVal val="#ppt_y"/>
                                          </p:val>
                                        </p:tav>
                                      </p:tavLst>
                                    </p:anim>
                                    <p:animEffect transition="in" filter="wipe(up)">
                                      <p:cBhvr>
                                        <p:cTn id="48" dur="500"/>
                                        <p:tgtEl>
                                          <p:spTgt spid="3">
                                            <p:graphicEl>
                                              <a:dgm id="{BFF5AE96-1EFC-DF4F-82E4-6BFB5FAB15EB}"/>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3">
                                            <p:graphicEl>
                                              <a:dgm id="{6349D31D-6AA3-324A-8F6D-9185DAB80A45}"/>
                                            </p:graphicEl>
                                          </p:spTgt>
                                        </p:tgtEl>
                                        <p:attrNameLst>
                                          <p:attrName>style.visibility</p:attrName>
                                        </p:attrNameLst>
                                      </p:cBhvr>
                                      <p:to>
                                        <p:strVal val="visible"/>
                                      </p:to>
                                    </p:set>
                                    <p:anim calcmode="lin" valueType="num">
                                      <p:cBhvr additive="base">
                                        <p:cTn id="53" dur="500"/>
                                        <p:tgtEl>
                                          <p:spTgt spid="3">
                                            <p:graphicEl>
                                              <a:dgm id="{6349D31D-6AA3-324A-8F6D-9185DAB80A45}"/>
                                            </p:graphicEl>
                                          </p:spTgt>
                                        </p:tgtEl>
                                        <p:attrNameLst>
                                          <p:attrName>ppt_y</p:attrName>
                                        </p:attrNameLst>
                                      </p:cBhvr>
                                      <p:tavLst>
                                        <p:tav tm="0">
                                          <p:val>
                                            <p:strVal val="#ppt_y+#ppt_h*1.125000"/>
                                          </p:val>
                                        </p:tav>
                                        <p:tav tm="100000">
                                          <p:val>
                                            <p:strVal val="#ppt_y"/>
                                          </p:val>
                                        </p:tav>
                                      </p:tavLst>
                                    </p:anim>
                                    <p:animEffect transition="in" filter="wipe(up)">
                                      <p:cBhvr>
                                        <p:cTn id="54" dur="500"/>
                                        <p:tgtEl>
                                          <p:spTgt spid="3">
                                            <p:graphicEl>
                                              <a:dgm id="{6349D31D-6AA3-324A-8F6D-9185DAB80A45}"/>
                                            </p:graphicEl>
                                          </p:spTgt>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3">
                                            <p:graphicEl>
                                              <a:dgm id="{18BC12CA-D3F6-D94A-A46F-911B60841EB2}"/>
                                            </p:graphicEl>
                                          </p:spTgt>
                                        </p:tgtEl>
                                        <p:attrNameLst>
                                          <p:attrName>style.visibility</p:attrName>
                                        </p:attrNameLst>
                                      </p:cBhvr>
                                      <p:to>
                                        <p:strVal val="visible"/>
                                      </p:to>
                                    </p:set>
                                    <p:anim calcmode="lin" valueType="num">
                                      <p:cBhvr additive="base">
                                        <p:cTn id="57" dur="500"/>
                                        <p:tgtEl>
                                          <p:spTgt spid="3">
                                            <p:graphicEl>
                                              <a:dgm id="{18BC12CA-D3F6-D94A-A46F-911B60841EB2}"/>
                                            </p:graphicEl>
                                          </p:spTgt>
                                        </p:tgtEl>
                                        <p:attrNameLst>
                                          <p:attrName>ppt_y</p:attrName>
                                        </p:attrNameLst>
                                      </p:cBhvr>
                                      <p:tavLst>
                                        <p:tav tm="0">
                                          <p:val>
                                            <p:strVal val="#ppt_y+#ppt_h*1.125000"/>
                                          </p:val>
                                        </p:tav>
                                        <p:tav tm="100000">
                                          <p:val>
                                            <p:strVal val="#ppt_y"/>
                                          </p:val>
                                        </p:tav>
                                      </p:tavLst>
                                    </p:anim>
                                    <p:animEffect transition="in" filter="wipe(up)">
                                      <p:cBhvr>
                                        <p:cTn id="58" dur="500"/>
                                        <p:tgtEl>
                                          <p:spTgt spid="3">
                                            <p:graphicEl>
                                              <a:dgm id="{18BC12CA-D3F6-D94A-A46F-911B60841E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normAutofit/>
          </a:bodyPr>
          <a:lstStyle/>
          <a:p>
            <a:r>
              <a:rPr lang="en-US" dirty="0"/>
              <a:t>Stages in the Unified Process</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49</a:t>
            </a:fld>
            <a:endParaRPr lang="en-US"/>
          </a:p>
        </p:txBody>
      </p:sp>
      <p:pic>
        <p:nvPicPr>
          <p:cNvPr id="634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115" y="998105"/>
            <a:ext cx="7011691" cy="3600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54851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dirty="0" smtClean="0"/>
              <a:t>UNIFIED PROCESS - workflows</a:t>
            </a:r>
            <a:endParaRPr lang="en-US" dirty="0"/>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50</a:t>
            </a:fld>
            <a:endParaRPr lang="en-US"/>
          </a:p>
        </p:txBody>
      </p:sp>
      <p:pic>
        <p:nvPicPr>
          <p:cNvPr id="7" name="Picture 6" descr="Screen Shot 2015-06-13 at 4.38.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38" y="1130443"/>
            <a:ext cx="8890694" cy="3472143"/>
          </a:xfrm>
          <a:prstGeom prst="rect">
            <a:avLst/>
          </a:prstGeom>
        </p:spPr>
      </p:pic>
    </p:spTree>
    <p:extLst>
      <p:ext uri="{BB962C8B-B14F-4D97-AF65-F5344CB8AC3E}">
        <p14:creationId xmlns:p14="http://schemas.microsoft.com/office/powerpoint/2010/main" val="2769374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normAutofit/>
          </a:bodyPr>
          <a:lstStyle/>
          <a:p>
            <a:r>
              <a:rPr lang="en-US" dirty="0"/>
              <a:t>Unified Process Principles</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51</a:t>
            </a:fld>
            <a:endParaRPr lang="en-US"/>
          </a:p>
        </p:txBody>
      </p:sp>
      <p:pic>
        <p:nvPicPr>
          <p:cNvPr id="665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492" y="998105"/>
            <a:ext cx="714984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7717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t>Extreme Programming</a:t>
            </a:r>
          </a:p>
        </p:txBody>
      </p:sp>
      <p:sp>
        <p:nvSpPr>
          <p:cNvPr id="97283" name="Rectangle 3"/>
          <p:cNvSpPr>
            <a:spLocks noGrp="1" noChangeArrowheads="1"/>
          </p:cNvSpPr>
          <p:nvPr>
            <p:ph type="body" idx="1"/>
          </p:nvPr>
        </p:nvSpPr>
        <p:spPr/>
        <p:txBody>
          <a:bodyPr>
            <a:normAutofit lnSpcReduction="10000"/>
          </a:bodyPr>
          <a:lstStyle/>
          <a:p>
            <a:pPr>
              <a:lnSpc>
                <a:spcPct val="90000"/>
              </a:lnSpc>
            </a:pPr>
            <a:r>
              <a:rPr lang="en-US" sz="2800" dirty="0"/>
              <a:t>An emerging technique for developing computer programs</a:t>
            </a:r>
          </a:p>
          <a:p>
            <a:pPr>
              <a:lnSpc>
                <a:spcPct val="90000"/>
              </a:lnSpc>
            </a:pPr>
            <a:r>
              <a:rPr lang="en-US" sz="2800" dirty="0"/>
              <a:t>Not useful for large scale development systems that require business processes and procedures</a:t>
            </a:r>
          </a:p>
          <a:p>
            <a:pPr>
              <a:lnSpc>
                <a:spcPct val="90000"/>
              </a:lnSpc>
            </a:pPr>
            <a:r>
              <a:rPr lang="en-US" sz="2800" dirty="0"/>
              <a:t>Characteristics</a:t>
            </a:r>
          </a:p>
          <a:p>
            <a:pPr lvl="1">
              <a:lnSpc>
                <a:spcPct val="90000"/>
              </a:lnSpc>
            </a:pPr>
            <a:r>
              <a:rPr lang="en-US" sz="2200" dirty="0">
                <a:latin typeface="Helvetica Neue"/>
                <a:cs typeface="Helvetica Neue"/>
              </a:rPr>
              <a:t>Customer centric (customer working full time in the development project</a:t>
            </a:r>
          </a:p>
          <a:p>
            <a:pPr lvl="1">
              <a:lnSpc>
                <a:spcPct val="90000"/>
              </a:lnSpc>
            </a:pPr>
            <a:r>
              <a:rPr lang="en-US" sz="2200" dirty="0">
                <a:latin typeface="Helvetica Neue"/>
                <a:cs typeface="Helvetica Neue"/>
              </a:rPr>
              <a:t>Just-in-time-design for programming</a:t>
            </a:r>
          </a:p>
          <a:p>
            <a:pPr lvl="1">
              <a:lnSpc>
                <a:spcPct val="90000"/>
              </a:lnSpc>
            </a:pPr>
            <a:r>
              <a:rPr lang="en-US" sz="2200" dirty="0">
                <a:latin typeface="Helvetica Neue"/>
                <a:cs typeface="Helvetica Neue"/>
              </a:rPr>
              <a:t>Paired programming to reduce error and maintaining effort</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52</a:t>
            </a:fld>
            <a:endParaRPr lang="en-US"/>
          </a:p>
        </p:txBody>
      </p:sp>
    </p:spTree>
    <p:extLst>
      <p:ext uri="{BB962C8B-B14F-4D97-AF65-F5344CB8AC3E}">
        <p14:creationId xmlns:p14="http://schemas.microsoft.com/office/powerpoint/2010/main" val="1060388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normAutofit/>
          </a:bodyPr>
          <a:lstStyle/>
          <a:p>
            <a:r>
              <a:rPr lang="en-US" sz="3200" dirty="0"/>
              <a:t>Comparison of Development Techniques</a:t>
            </a:r>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53</a:t>
            </a:fld>
            <a:endParaRPr lang="en-US"/>
          </a:p>
        </p:txBody>
      </p:sp>
      <p:pic>
        <p:nvPicPr>
          <p:cNvPr id="686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51" y="816732"/>
            <a:ext cx="8901321" cy="4149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62981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47263"/>
            <a:ext cx="8229600" cy="4047360"/>
          </a:xfrm>
        </p:spPr>
        <p:txBody>
          <a:bodyPr anchor="ctr" anchorCtr="0"/>
          <a:lstStyle/>
          <a:p>
            <a:pPr marL="0" indent="0" algn="ctr">
              <a:buNone/>
            </a:pPr>
            <a:r>
              <a:rPr lang="en-US" dirty="0" smtClean="0">
                <a:latin typeface="Helvetica Neue Black Condensed"/>
                <a:cs typeface="Helvetica Neue Black Condensed"/>
              </a:rPr>
              <a:t>1.3. Managing Information System Project</a:t>
            </a:r>
            <a:endParaRPr lang="en-US" dirty="0"/>
          </a:p>
        </p:txBody>
      </p:sp>
      <p:sp>
        <p:nvSpPr>
          <p:cNvPr id="3" name="TextBox 2"/>
          <p:cNvSpPr txBox="1"/>
          <p:nvPr/>
        </p:nvSpPr>
        <p:spPr>
          <a:xfrm>
            <a:off x="467166" y="2984311"/>
            <a:ext cx="8219634" cy="830997"/>
          </a:xfrm>
          <a:prstGeom prst="rect">
            <a:avLst/>
          </a:prstGeom>
          <a:noFill/>
        </p:spPr>
        <p:txBody>
          <a:bodyPr wrap="square" rtlCol="0">
            <a:spAutoFit/>
          </a:bodyPr>
          <a:lstStyle/>
          <a:p>
            <a:pPr algn="ctr"/>
            <a:r>
              <a:rPr lang="en-US" sz="1200" dirty="0" smtClean="0">
                <a:latin typeface="Helvetica Neue"/>
                <a:cs typeface="Helvetica Neue"/>
              </a:rPr>
              <a:t>References</a:t>
            </a:r>
            <a:br>
              <a:rPr lang="en-US" sz="1200" dirty="0" smtClean="0">
                <a:latin typeface="Helvetica Neue"/>
                <a:cs typeface="Helvetica Neue"/>
              </a:rPr>
            </a:br>
            <a:r>
              <a:rPr lang="en-US" sz="1200" dirty="0" smtClean="0">
                <a:latin typeface="Helvetica Neue"/>
                <a:cs typeface="Helvetica Neue"/>
              </a:rPr>
              <a:t>- - - - - - - - </a:t>
            </a:r>
            <a:r>
              <a:rPr lang="en-US" sz="1200" u="sng" dirty="0" smtClean="0">
                <a:latin typeface="Helvetica Neue"/>
                <a:cs typeface="Helvetica Neue"/>
              </a:rPr>
              <a:t/>
            </a:r>
            <a:br>
              <a:rPr lang="en-US" sz="1200" u="sng" dirty="0" smtClean="0">
                <a:latin typeface="Helvetica Neue"/>
                <a:cs typeface="Helvetica Neue"/>
              </a:rPr>
            </a:br>
            <a:r>
              <a:rPr lang="en-US" sz="1200" dirty="0" smtClean="0">
                <a:latin typeface="Helvetica Neue"/>
                <a:cs typeface="Helvetica Neue"/>
              </a:rPr>
              <a:t>Modern Systems Analysis and Design, Joseph </a:t>
            </a:r>
            <a:r>
              <a:rPr lang="en-US" sz="1200" dirty="0" err="1" smtClean="0">
                <a:latin typeface="Helvetica Neue"/>
                <a:cs typeface="Helvetica Neue"/>
              </a:rPr>
              <a:t>Valacich</a:t>
            </a:r>
            <a:r>
              <a:rPr lang="en-US" sz="1200" dirty="0" smtClean="0">
                <a:latin typeface="Helvetica Neue"/>
                <a:cs typeface="Helvetica Neue"/>
              </a:rPr>
              <a:t>, Joey George, Pearson Education</a:t>
            </a:r>
          </a:p>
          <a:p>
            <a:pPr algn="ctr"/>
            <a:r>
              <a:rPr lang="en-US" sz="1200" dirty="0" smtClean="0">
                <a:latin typeface="Helvetica Neue"/>
                <a:cs typeface="Helvetica Neue"/>
              </a:rPr>
              <a:t>Chapter - 3</a:t>
            </a:r>
            <a:endParaRPr lang="en-US" sz="1200" dirty="0">
              <a:latin typeface="Helvetica Neue"/>
              <a:cs typeface="Helvetica Neue"/>
            </a:endParaRPr>
          </a:p>
        </p:txBody>
      </p:sp>
      <p:sp>
        <p:nvSpPr>
          <p:cNvPr id="4" name="Date Placeholder 3"/>
          <p:cNvSpPr>
            <a:spLocks noGrp="1"/>
          </p:cNvSpPr>
          <p:nvPr>
            <p:ph type="dt" sz="half" idx="10"/>
          </p:nvPr>
        </p:nvSpPr>
        <p:spPr/>
        <p:txBody>
          <a:bodyPr/>
          <a:lstStyle/>
          <a:p>
            <a:r>
              <a:rPr lang="en-US" smtClean="0"/>
              <a:t>Information Systems, Unit 01</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54</a:t>
            </a:fld>
            <a:endParaRPr lang="en-US"/>
          </a:p>
        </p:txBody>
      </p:sp>
    </p:spTree>
    <p:extLst>
      <p:ext uri="{BB962C8B-B14F-4D97-AF65-F5344CB8AC3E}">
        <p14:creationId xmlns:p14="http://schemas.microsoft.com/office/powerpoint/2010/main" val="346181043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sz="4000" dirty="0"/>
              <a:t>Introduction</a:t>
            </a:r>
          </a:p>
        </p:txBody>
      </p:sp>
      <p:sp>
        <p:nvSpPr>
          <p:cNvPr id="4100" name="Rectangle 3" descr="Rectangle: Click to edit Master text styles&#10;Second level&#10;Third level&#10;Fourth level&#10;Fifth level"/>
          <p:cNvSpPr>
            <a:spLocks noGrp="1" noChangeArrowheads="1"/>
          </p:cNvSpPr>
          <p:nvPr>
            <p:ph idx="1"/>
          </p:nvPr>
        </p:nvSpPr>
        <p:spPr/>
        <p:txBody>
          <a:bodyPr>
            <a:normAutofit fontScale="62500" lnSpcReduction="20000"/>
          </a:bodyPr>
          <a:lstStyle/>
          <a:p>
            <a:pPr>
              <a:lnSpc>
                <a:spcPct val="120000"/>
              </a:lnSpc>
              <a:spcBef>
                <a:spcPts val="1200"/>
              </a:spcBef>
              <a:buFont typeface="Wingdings" pitchFamily="2" charset="2"/>
              <a:buChar char="n"/>
              <a:defRPr/>
            </a:pPr>
            <a:r>
              <a:rPr lang="en-US" dirty="0" smtClean="0">
                <a:ea typeface="+mn-ea"/>
              </a:rPr>
              <a:t>Project management (PM) may be the most important aspect of systems development.</a:t>
            </a:r>
          </a:p>
          <a:p>
            <a:pPr>
              <a:lnSpc>
                <a:spcPct val="120000"/>
              </a:lnSpc>
              <a:spcBef>
                <a:spcPts val="1200"/>
              </a:spcBef>
              <a:buFont typeface="Wingdings" pitchFamily="2" charset="2"/>
              <a:buChar char="n"/>
              <a:defRPr/>
            </a:pPr>
            <a:r>
              <a:rPr lang="en-US" dirty="0" smtClean="0">
                <a:ea typeface="+mn-ea"/>
              </a:rPr>
              <a:t>Effective PM helps to ensure</a:t>
            </a:r>
          </a:p>
          <a:p>
            <a:pPr lvl="1">
              <a:lnSpc>
                <a:spcPct val="120000"/>
              </a:lnSpc>
              <a:spcBef>
                <a:spcPts val="1200"/>
              </a:spcBef>
              <a:buFont typeface="Wingdings" pitchFamily="2" charset="2"/>
              <a:buChar char="¨"/>
              <a:defRPr/>
            </a:pPr>
            <a:r>
              <a:rPr lang="en-US" dirty="0" smtClean="0">
                <a:latin typeface="Helvetica Neue"/>
                <a:cs typeface="Helvetica Neue"/>
              </a:rPr>
              <a:t>The meeting of customer expectations.</a:t>
            </a:r>
          </a:p>
          <a:p>
            <a:pPr lvl="1">
              <a:lnSpc>
                <a:spcPct val="120000"/>
              </a:lnSpc>
              <a:spcBef>
                <a:spcPts val="1200"/>
              </a:spcBef>
              <a:buFont typeface="Wingdings" pitchFamily="2" charset="2"/>
              <a:buChar char="¨"/>
              <a:defRPr/>
            </a:pPr>
            <a:r>
              <a:rPr lang="en-US" dirty="0" smtClean="0">
                <a:latin typeface="Helvetica Neue"/>
                <a:cs typeface="Helvetica Neue"/>
              </a:rPr>
              <a:t>The satisfying of budget and time constraints.</a:t>
            </a:r>
          </a:p>
          <a:p>
            <a:pPr>
              <a:lnSpc>
                <a:spcPct val="120000"/>
              </a:lnSpc>
              <a:spcBef>
                <a:spcPts val="1200"/>
              </a:spcBef>
              <a:buFont typeface="Wingdings" pitchFamily="2" charset="2"/>
              <a:buChar char="n"/>
              <a:defRPr/>
            </a:pPr>
            <a:r>
              <a:rPr lang="en-US" dirty="0" smtClean="0">
                <a:ea typeface="+mn-ea"/>
              </a:rPr>
              <a:t>The nature of projects has changed from custom development to implementing packaged software and data warehousing.</a:t>
            </a:r>
          </a:p>
          <a:p>
            <a:pPr>
              <a:lnSpc>
                <a:spcPct val="120000"/>
              </a:lnSpc>
              <a:spcBef>
                <a:spcPts val="1200"/>
              </a:spcBef>
              <a:buFont typeface="Wingdings" pitchFamily="2" charset="2"/>
              <a:buChar char="n"/>
              <a:defRPr/>
            </a:pPr>
            <a:r>
              <a:rPr lang="en-US" dirty="0" smtClean="0">
                <a:ea typeface="+mn-ea"/>
              </a:rPr>
              <a:t>PM skills are difficult and important to learn.</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55</a:t>
            </a:fld>
            <a:endParaRPr lang="en-US"/>
          </a:p>
        </p:txBody>
      </p:sp>
    </p:spTree>
    <p:extLst>
      <p:ext uri="{BB962C8B-B14F-4D97-AF65-F5344CB8AC3E}">
        <p14:creationId xmlns:p14="http://schemas.microsoft.com/office/powerpoint/2010/main" val="269286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normAutofit/>
          </a:bodyPr>
          <a:lstStyle/>
          <a:p>
            <a:r>
              <a:rPr lang="en-US" dirty="0"/>
              <a:t>Pine Valley Application Project</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56</a:t>
            </a:fld>
            <a:endParaRPr lang="en-US"/>
          </a:p>
        </p:txBody>
      </p:sp>
      <p:pic>
        <p:nvPicPr>
          <p:cNvPr id="5126" name="Picture 6" descr="Noname.jpg"/>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60746" y="1200151"/>
            <a:ext cx="6841061"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Rectangle 7"/>
          <p:cNvSpPr>
            <a:spLocks noChangeArrowheads="1"/>
          </p:cNvSpPr>
          <p:nvPr/>
        </p:nvSpPr>
        <p:spPr bwMode="auto">
          <a:xfrm>
            <a:off x="381000" y="4000500"/>
            <a:ext cx="85344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3-1</a:t>
            </a:r>
          </a:p>
          <a:p>
            <a:r>
              <a:rPr lang="en-US" sz="1600"/>
              <a:t>Three computer applications at Pine Valley Furniture: order filling, invoicing, and payroll</a:t>
            </a:r>
          </a:p>
          <a:p>
            <a:r>
              <a:rPr lang="en-US" sz="1600" i="1"/>
              <a:t>Source: </a:t>
            </a:r>
            <a:r>
              <a:rPr lang="en-US" sz="1600"/>
              <a:t>Hoffer, Ramesh, and Topi, 2011.</a:t>
            </a:r>
          </a:p>
        </p:txBody>
      </p:sp>
    </p:spTree>
    <p:extLst>
      <p:ext uri="{BB962C8B-B14F-4D97-AF65-F5344CB8AC3E}">
        <p14:creationId xmlns:p14="http://schemas.microsoft.com/office/powerpoint/2010/main" val="4275903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Autofit/>
          </a:bodyPr>
          <a:lstStyle/>
          <a:p>
            <a:r>
              <a:rPr lang="en-US" sz="3200" dirty="0"/>
              <a:t>Managing the Information Systems Project</a:t>
            </a:r>
          </a:p>
        </p:txBody>
      </p:sp>
      <p:sp>
        <p:nvSpPr>
          <p:cNvPr id="6148" name="Rectangle 3" descr="Rectangle: Click to edit Master text styles&#10;Second level&#10;Third level&#10;Fourth level&#10;Fifth level"/>
          <p:cNvSpPr>
            <a:spLocks noGrp="1" noChangeArrowheads="1"/>
          </p:cNvSpPr>
          <p:nvPr>
            <p:ph idx="1"/>
          </p:nvPr>
        </p:nvSpPr>
        <p:spPr/>
        <p:txBody>
          <a:bodyPr>
            <a:normAutofit lnSpcReduction="10000"/>
          </a:bodyPr>
          <a:lstStyle/>
          <a:p>
            <a:r>
              <a:rPr lang="en-US" dirty="0"/>
              <a:t>Project</a:t>
            </a:r>
          </a:p>
          <a:p>
            <a:pPr lvl="1"/>
            <a:r>
              <a:rPr lang="en-US" dirty="0">
                <a:latin typeface="Helvetica Neue"/>
                <a:cs typeface="Helvetica Neue"/>
              </a:rPr>
              <a:t>A planned undertaking of related activities to reach an objective that has a beginning and an end</a:t>
            </a:r>
          </a:p>
          <a:p>
            <a:r>
              <a:rPr lang="en-US" dirty="0"/>
              <a:t>Project management</a:t>
            </a:r>
          </a:p>
          <a:p>
            <a:pPr lvl="1"/>
            <a:r>
              <a:rPr lang="en-US" dirty="0">
                <a:latin typeface="Helvetica Neue"/>
                <a:cs typeface="Helvetica Neue"/>
              </a:rPr>
              <a:t>A controlled process of initiating, planning, executing, and closing down a project</a:t>
            </a:r>
          </a:p>
          <a:p>
            <a:pPr>
              <a:buFont typeface="Wingdings" charset="0"/>
              <a:buNone/>
            </a:pPr>
            <a:endParaRPr lang="en-US" dirty="0">
              <a:latin typeface="Arial" charset="0"/>
              <a:cs typeface="Arial" charset="0"/>
            </a:endParaRPr>
          </a:p>
          <a:p>
            <a:endParaRPr lang="en-US" dirty="0">
              <a:latin typeface="Arial" charset="0"/>
              <a:cs typeface="Arial" charset="0"/>
            </a:endParaRP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57</a:t>
            </a:fld>
            <a:endParaRPr lang="en-US"/>
          </a:p>
        </p:txBody>
      </p:sp>
    </p:spTree>
    <p:extLst>
      <p:ext uri="{BB962C8B-B14F-4D97-AF65-F5344CB8AC3E}">
        <p14:creationId xmlns:p14="http://schemas.microsoft.com/office/powerpoint/2010/main" val="1303965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Autofit/>
          </a:bodyPr>
          <a:lstStyle/>
          <a:p>
            <a:r>
              <a:rPr lang="en-US" sz="3200" dirty="0"/>
              <a:t>Managing the Information Systems Project (cont.)</a:t>
            </a:r>
          </a:p>
        </p:txBody>
      </p:sp>
      <p:sp>
        <p:nvSpPr>
          <p:cNvPr id="7172" name="Rectangle 3" descr="Rectangle: Click to edit Master text styles&#10;Second level&#10;Third level&#10;Fourth level&#10;Fifth level"/>
          <p:cNvSpPr>
            <a:spLocks noGrp="1" noChangeArrowheads="1"/>
          </p:cNvSpPr>
          <p:nvPr>
            <p:ph idx="1"/>
          </p:nvPr>
        </p:nvSpPr>
        <p:spPr/>
        <p:txBody>
          <a:bodyPr>
            <a:normAutofit fontScale="92500" lnSpcReduction="20000"/>
          </a:bodyPr>
          <a:lstStyle/>
          <a:p>
            <a:pPr>
              <a:lnSpc>
                <a:spcPct val="110000"/>
              </a:lnSpc>
              <a:spcBef>
                <a:spcPts val="1200"/>
              </a:spcBef>
            </a:pPr>
            <a:r>
              <a:rPr lang="en-US" sz="3000" dirty="0"/>
              <a:t>Project manager</a:t>
            </a:r>
          </a:p>
          <a:p>
            <a:pPr lvl="1">
              <a:lnSpc>
                <a:spcPct val="110000"/>
              </a:lnSpc>
              <a:spcBef>
                <a:spcPts val="1200"/>
              </a:spcBef>
            </a:pPr>
            <a:r>
              <a:rPr lang="en-US" sz="2600" dirty="0">
                <a:latin typeface="Helvetica Neue"/>
                <a:cs typeface="Helvetica Neue"/>
              </a:rPr>
              <a:t>A systems analyst with a diverse set of skills—management, leadership, technical, conflict management, and customer relationship—who is responsible for initiating, planning, executing, and closing down a project</a:t>
            </a:r>
          </a:p>
          <a:p>
            <a:pPr>
              <a:lnSpc>
                <a:spcPct val="110000"/>
              </a:lnSpc>
              <a:spcBef>
                <a:spcPts val="1200"/>
              </a:spcBef>
            </a:pPr>
            <a:r>
              <a:rPr lang="en-US" sz="3000" dirty="0"/>
              <a:t>Deliverable</a:t>
            </a:r>
          </a:p>
          <a:p>
            <a:pPr lvl="1">
              <a:lnSpc>
                <a:spcPct val="110000"/>
              </a:lnSpc>
              <a:spcBef>
                <a:spcPts val="1200"/>
              </a:spcBef>
            </a:pPr>
            <a:r>
              <a:rPr lang="en-US" sz="2600" dirty="0">
                <a:latin typeface="Helvetica Neue"/>
                <a:cs typeface="Helvetica Neue"/>
              </a:rPr>
              <a:t>The end product of an SDLC phase</a:t>
            </a:r>
          </a:p>
          <a:p>
            <a:pPr>
              <a:buFont typeface="Wingdings" charset="0"/>
              <a:buNone/>
            </a:pPr>
            <a:endParaRPr lang="en-US" sz="3000" dirty="0">
              <a:latin typeface="Arial" charset="0"/>
              <a:cs typeface="Arial" charset="0"/>
            </a:endParaRPr>
          </a:p>
          <a:p>
            <a:endParaRPr lang="en-US" sz="3000" dirty="0">
              <a:latin typeface="Arial" charset="0"/>
              <a:cs typeface="Arial" charset="0"/>
            </a:endParaRP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58</a:t>
            </a:fld>
            <a:endParaRPr lang="en-US"/>
          </a:p>
        </p:txBody>
      </p:sp>
    </p:spTree>
    <p:extLst>
      <p:ext uri="{BB962C8B-B14F-4D97-AF65-F5344CB8AC3E}">
        <p14:creationId xmlns:p14="http://schemas.microsoft.com/office/powerpoint/2010/main" val="1649219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070" y="168089"/>
            <a:ext cx="7576970" cy="665226"/>
          </a:xfrm>
        </p:spPr>
        <p:txBody>
          <a:bodyPr>
            <a:normAutofit fontScale="90000"/>
          </a:bodyPr>
          <a:lstStyle/>
          <a:p>
            <a:r>
              <a:rPr lang="en-US" dirty="0" smtClean="0"/>
              <a:t>Types of Information Systems</a:t>
            </a:r>
            <a:endParaRPr lang="en-US" dirty="0"/>
          </a:p>
        </p:txBody>
      </p:sp>
      <p:pic>
        <p:nvPicPr>
          <p:cNvPr id="4" name="Content Placeholder 3" descr="Screen Shot 2015-03-19 at 7.00.46 am.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216" b="-1216"/>
          <a:stretch/>
        </p:blipFill>
        <p:spPr>
          <a:xfrm>
            <a:off x="744070" y="833315"/>
            <a:ext cx="7759575" cy="4106962"/>
          </a:xfrm>
        </p:spPr>
      </p:pic>
      <p:sp>
        <p:nvSpPr>
          <p:cNvPr id="7" name="Date Placeholder 6"/>
          <p:cNvSpPr>
            <a:spLocks noGrp="1"/>
          </p:cNvSpPr>
          <p:nvPr>
            <p:ph type="dt" sz="half" idx="10"/>
          </p:nvPr>
        </p:nvSpPr>
        <p:spPr/>
        <p:txBody>
          <a:bodyPr/>
          <a:lstStyle/>
          <a:p>
            <a:r>
              <a:rPr lang="en-US" smtClean="0"/>
              <a:t>Information Systems, Unit 01</a:t>
            </a:r>
            <a:endParaRPr lang="en-US"/>
          </a:p>
        </p:txBody>
      </p:sp>
      <p:sp>
        <p:nvSpPr>
          <p:cNvPr id="8" name="Slide Number Placeholder 7"/>
          <p:cNvSpPr>
            <a:spLocks noGrp="1"/>
          </p:cNvSpPr>
          <p:nvPr>
            <p:ph type="sldNum" sz="quarter" idx="12"/>
          </p:nvPr>
        </p:nvSpPr>
        <p:spPr/>
        <p:txBody>
          <a:bodyPr/>
          <a:lstStyle/>
          <a:p>
            <a:fld id="{70915109-DA69-6E47-8559-61ECB78F5B26}" type="slidenum">
              <a:rPr lang="en-US" smtClean="0"/>
              <a:t>5</a:t>
            </a:fld>
            <a:endParaRPr lang="en-US"/>
          </a:p>
        </p:txBody>
      </p:sp>
    </p:spTree>
    <p:extLst>
      <p:ext uri="{BB962C8B-B14F-4D97-AF65-F5344CB8AC3E}">
        <p14:creationId xmlns:p14="http://schemas.microsoft.com/office/powerpoint/2010/main" val="352165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normAutofit fontScale="90000"/>
          </a:bodyPr>
          <a:lstStyle/>
          <a:p>
            <a:r>
              <a:rPr lang="en-US" sz="4000">
                <a:latin typeface="Arial" charset="0"/>
                <a:cs typeface="Arial" charset="0"/>
              </a:rPr>
              <a:t>Deciding on Systems Projects</a:t>
            </a:r>
          </a:p>
        </p:txBody>
      </p:sp>
      <p:sp>
        <p:nvSpPr>
          <p:cNvPr id="8196" name="Rectangle 3" descr="Rectangle: Click to edit Master text styles&#10;Second level&#10;Third level&#10;Fourth level&#10;Fifth level"/>
          <p:cNvSpPr>
            <a:spLocks noGrp="1" noChangeArrowheads="1"/>
          </p:cNvSpPr>
          <p:nvPr>
            <p:ph idx="1"/>
          </p:nvPr>
        </p:nvSpPr>
        <p:spPr/>
        <p:txBody>
          <a:bodyPr>
            <a:normAutofit fontScale="92500"/>
          </a:bodyPr>
          <a:lstStyle/>
          <a:p>
            <a:r>
              <a:rPr lang="en-US">
                <a:latin typeface="Arial" charset="0"/>
                <a:cs typeface="Arial" charset="0"/>
              </a:rPr>
              <a:t>System Service Request (SSR)</a:t>
            </a:r>
          </a:p>
          <a:p>
            <a:pPr lvl="1"/>
            <a:r>
              <a:rPr lang="en-US">
                <a:latin typeface="Arial" charset="0"/>
                <a:cs typeface="Arial" charset="0"/>
              </a:rPr>
              <a:t>A standard form for requesting or proposing systems development work within an organization</a:t>
            </a:r>
          </a:p>
          <a:p>
            <a:r>
              <a:rPr lang="en-US">
                <a:latin typeface="Arial" charset="0"/>
                <a:cs typeface="Arial" charset="0"/>
              </a:rPr>
              <a:t>Feasibility study</a:t>
            </a:r>
          </a:p>
          <a:p>
            <a:pPr lvl="1"/>
            <a:r>
              <a:rPr lang="en-US">
                <a:latin typeface="Arial" charset="0"/>
                <a:cs typeface="Arial" charset="0"/>
              </a:rPr>
              <a:t>A study that determines whether a requested system makes economic and operational sense for an organization</a:t>
            </a:r>
          </a:p>
          <a:p>
            <a:pPr>
              <a:buFont typeface="Wingdings" charset="0"/>
              <a:buNone/>
            </a:pPr>
            <a:endParaRPr lang="en-US">
              <a:latin typeface="Arial" charset="0"/>
              <a:cs typeface="Arial" charset="0"/>
            </a:endParaRPr>
          </a:p>
          <a:p>
            <a:endParaRPr lang="en-US">
              <a:latin typeface="Arial" charset="0"/>
              <a:cs typeface="Arial" charset="0"/>
            </a:endParaRP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59</a:t>
            </a:fld>
            <a:endParaRPr lang="en-US"/>
          </a:p>
        </p:txBody>
      </p:sp>
    </p:spTree>
    <p:extLst>
      <p:ext uri="{BB962C8B-B14F-4D97-AF65-F5344CB8AC3E}">
        <p14:creationId xmlns:p14="http://schemas.microsoft.com/office/powerpoint/2010/main" val="843460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7"/>
          <p:cNvSpPr>
            <a:spLocks noChangeArrowheads="1"/>
          </p:cNvSpPr>
          <p:nvPr/>
        </p:nvSpPr>
        <p:spPr bwMode="auto">
          <a:xfrm>
            <a:off x="5638800" y="2057400"/>
            <a:ext cx="3352800"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3-2</a:t>
            </a:r>
          </a:p>
          <a:p>
            <a:r>
              <a:rPr lang="en-US" sz="1600"/>
              <a:t>System Service Request for Purchasing Fulfillment System with name and contact information of the person requesting the system, a statement of the problem, and the name and contact information of the liaison and sponsor</a:t>
            </a:r>
          </a:p>
        </p:txBody>
      </p:sp>
      <p:pic>
        <p:nvPicPr>
          <p:cNvPr id="92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38" y="457200"/>
            <a:ext cx="531336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60</a:t>
            </a:fld>
            <a:endParaRPr lang="en-US"/>
          </a:p>
        </p:txBody>
      </p:sp>
    </p:spTree>
    <p:extLst>
      <p:ext uri="{BB962C8B-B14F-4D97-AF65-F5344CB8AC3E}">
        <p14:creationId xmlns:p14="http://schemas.microsoft.com/office/powerpoint/2010/main" val="106145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normAutofit/>
          </a:bodyPr>
          <a:lstStyle/>
          <a:p>
            <a:r>
              <a:rPr lang="en-US" dirty="0"/>
              <a:t>Project Management Activities</a:t>
            </a:r>
          </a:p>
        </p:txBody>
      </p:sp>
      <p:sp>
        <p:nvSpPr>
          <p:cNvPr id="4" name="Content Placeholder 3"/>
          <p:cNvSpPr>
            <a:spLocks noGrp="1"/>
          </p:cNvSpPr>
          <p:nvPr>
            <p:ph idx="1"/>
          </p:nvPr>
        </p:nvSpPr>
        <p:spPr/>
        <p:txBody>
          <a:bodyPr/>
          <a:lstStyle/>
          <a:p>
            <a:endParaRPr lang="en-US"/>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61</a:t>
            </a:fld>
            <a:endParaRPr lang="en-US"/>
          </a:p>
        </p:txBody>
      </p:sp>
      <p:pic>
        <p:nvPicPr>
          <p:cNvPr id="10246" name="Picture 6" descr="Nonam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68230" y="857250"/>
            <a:ext cx="3775369" cy="4030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 name="Rectangle 7"/>
          <p:cNvSpPr>
            <a:spLocks noChangeArrowheads="1"/>
          </p:cNvSpPr>
          <p:nvPr/>
        </p:nvSpPr>
        <p:spPr bwMode="auto">
          <a:xfrm>
            <a:off x="6629400" y="3543300"/>
            <a:ext cx="2133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3-4</a:t>
            </a:r>
          </a:p>
          <a:p>
            <a:r>
              <a:rPr lang="en-US"/>
              <a:t>A project manager juggles numerous</a:t>
            </a:r>
          </a:p>
          <a:p>
            <a:r>
              <a:rPr lang="en-US"/>
              <a:t>activities</a:t>
            </a:r>
          </a:p>
        </p:txBody>
      </p:sp>
    </p:spTree>
    <p:extLst>
      <p:ext uri="{BB962C8B-B14F-4D97-AF65-F5344CB8AC3E}">
        <p14:creationId xmlns:p14="http://schemas.microsoft.com/office/powerpoint/2010/main" val="499455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normAutofit fontScale="90000"/>
          </a:bodyPr>
          <a:lstStyle/>
          <a:p>
            <a:r>
              <a:rPr lang="en-US" sz="4000" dirty="0"/>
              <a:t>Phases of Project Management Process</a:t>
            </a:r>
          </a:p>
        </p:txBody>
      </p:sp>
      <p:sp>
        <p:nvSpPr>
          <p:cNvPr id="11268" name="Rectangle 3" descr="Rectangle: Click to edit Master text styles&#10;Second level&#10;Third level&#10;Fourth level&#10;Fifth level"/>
          <p:cNvSpPr>
            <a:spLocks noGrp="1" noChangeArrowheads="1"/>
          </p:cNvSpPr>
          <p:nvPr>
            <p:ph idx="1"/>
          </p:nvPr>
        </p:nvSpPr>
        <p:spPr/>
        <p:txBody>
          <a:bodyPr/>
          <a:lstStyle/>
          <a:p>
            <a:r>
              <a:rPr lang="en-US" sz="4000" dirty="0">
                <a:latin typeface="Helvetica Neue"/>
                <a:cs typeface="Helvetica Neue"/>
              </a:rPr>
              <a:t>Phase 1: Initiation</a:t>
            </a:r>
          </a:p>
          <a:p>
            <a:r>
              <a:rPr lang="en-US" sz="4000" dirty="0">
                <a:latin typeface="Helvetica Neue"/>
                <a:cs typeface="Helvetica Neue"/>
              </a:rPr>
              <a:t>Phase 2: Planning</a:t>
            </a:r>
          </a:p>
          <a:p>
            <a:r>
              <a:rPr lang="en-US" sz="4000" dirty="0">
                <a:latin typeface="Helvetica Neue"/>
                <a:cs typeface="Helvetica Neue"/>
              </a:rPr>
              <a:t>Phase 3: Execution</a:t>
            </a:r>
          </a:p>
          <a:p>
            <a:r>
              <a:rPr lang="en-US" sz="4000" dirty="0">
                <a:latin typeface="Helvetica Neue"/>
                <a:cs typeface="Helvetica Neue"/>
              </a:rPr>
              <a:t>Phase 4: Closedown</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62</a:t>
            </a:fld>
            <a:endParaRPr lang="en-US"/>
          </a:p>
        </p:txBody>
      </p:sp>
    </p:spTree>
    <p:extLst>
      <p:ext uri="{BB962C8B-B14F-4D97-AF65-F5344CB8AC3E}">
        <p14:creationId xmlns:p14="http://schemas.microsoft.com/office/powerpoint/2010/main" val="3957883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normAutofit/>
          </a:bodyPr>
          <a:lstStyle/>
          <a:p>
            <a:r>
              <a:rPr lang="en-US" dirty="0"/>
              <a:t>PM Phase 1: Project Initiation</a:t>
            </a:r>
          </a:p>
        </p:txBody>
      </p:sp>
      <p:sp>
        <p:nvSpPr>
          <p:cNvPr id="12292" name="Rectangle 3" descr="Rectangle: Click to edit Master text styles&#10;Second level&#10;Third level&#10;Fourth level&#10;Fifth level"/>
          <p:cNvSpPr>
            <a:spLocks noGrp="1" noChangeArrowheads="1"/>
          </p:cNvSpPr>
          <p:nvPr>
            <p:ph idx="1"/>
          </p:nvPr>
        </p:nvSpPr>
        <p:spPr/>
        <p:txBody>
          <a:bodyPr>
            <a:normAutofit fontScale="92500" lnSpcReduction="20000"/>
          </a:bodyPr>
          <a:lstStyle/>
          <a:p>
            <a:r>
              <a:rPr lang="en-US" sz="2800" dirty="0"/>
              <a:t>Assess size, scope and complexity, and establish procedures.</a:t>
            </a:r>
          </a:p>
          <a:p>
            <a:r>
              <a:rPr lang="en-US" sz="2800" dirty="0"/>
              <a:t>Establish:</a:t>
            </a:r>
          </a:p>
          <a:p>
            <a:pPr lvl="1"/>
            <a:r>
              <a:rPr lang="en-US" sz="2400" dirty="0">
                <a:latin typeface="Helvetica Neue"/>
                <a:cs typeface="Helvetica Neue"/>
              </a:rPr>
              <a:t>Initiation team</a:t>
            </a:r>
          </a:p>
          <a:p>
            <a:pPr lvl="1"/>
            <a:r>
              <a:rPr lang="en-US" sz="2400" dirty="0">
                <a:latin typeface="Helvetica Neue"/>
                <a:cs typeface="Helvetica Neue"/>
              </a:rPr>
              <a:t>Relationship with customer</a:t>
            </a:r>
          </a:p>
          <a:p>
            <a:pPr lvl="1"/>
            <a:r>
              <a:rPr lang="en-US" sz="2400" dirty="0">
                <a:latin typeface="Helvetica Neue"/>
                <a:cs typeface="Helvetica Neue"/>
              </a:rPr>
              <a:t>Project initiation plan</a:t>
            </a:r>
          </a:p>
          <a:p>
            <a:pPr lvl="1"/>
            <a:r>
              <a:rPr lang="en-US" sz="2400" dirty="0">
                <a:latin typeface="Helvetica Neue"/>
                <a:cs typeface="Helvetica Neue"/>
              </a:rPr>
              <a:t>Management procedures</a:t>
            </a:r>
          </a:p>
          <a:p>
            <a:pPr lvl="1"/>
            <a:r>
              <a:rPr lang="en-US" sz="2400" dirty="0">
                <a:latin typeface="Helvetica Neue"/>
                <a:cs typeface="Helvetica Neue"/>
              </a:rPr>
              <a:t>Project management environment and workbook</a:t>
            </a:r>
          </a:p>
          <a:p>
            <a:pPr lvl="1"/>
            <a:r>
              <a:rPr lang="en-US" sz="2400" dirty="0">
                <a:latin typeface="Helvetica Neue"/>
                <a:cs typeface="Helvetica Neue"/>
              </a:rPr>
              <a:t>Project charter</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63</a:t>
            </a:fld>
            <a:endParaRPr lang="en-US"/>
          </a:p>
        </p:txBody>
      </p:sp>
    </p:spTree>
    <p:extLst>
      <p:ext uri="{BB962C8B-B14F-4D97-AF65-F5344CB8AC3E}">
        <p14:creationId xmlns:p14="http://schemas.microsoft.com/office/powerpoint/2010/main" val="2514030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Picture 5" descr="Nonam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60" y="140855"/>
            <a:ext cx="7060341" cy="471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6"/>
          <p:cNvSpPr>
            <a:spLocks noChangeArrowheads="1"/>
          </p:cNvSpPr>
          <p:nvPr/>
        </p:nvSpPr>
        <p:spPr bwMode="auto">
          <a:xfrm>
            <a:off x="6705600" y="1428751"/>
            <a:ext cx="24384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3-6</a:t>
            </a:r>
          </a:p>
          <a:p>
            <a:r>
              <a:rPr lang="en-US" sz="1600"/>
              <a:t>The project workbook for the Purchase Fulfillment System project contains nine key documents in both hard-copy and electronic form.</a:t>
            </a:r>
          </a:p>
        </p:txBody>
      </p:sp>
      <p:sp>
        <p:nvSpPr>
          <p:cNvPr id="4" name="Title 3"/>
          <p:cNvSpPr>
            <a:spLocks noGrp="1"/>
          </p:cNvSpPr>
          <p:nvPr>
            <p:ph type="title"/>
          </p:nvPr>
        </p:nvSpPr>
        <p:spPr/>
        <p:txBody>
          <a:bodyPr/>
          <a:lstStyle/>
          <a:p>
            <a:endParaRPr lang="en-US"/>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64</a:t>
            </a:fld>
            <a:endParaRPr lang="en-US"/>
          </a:p>
        </p:txBody>
      </p:sp>
    </p:spTree>
    <p:extLst>
      <p:ext uri="{BB962C8B-B14F-4D97-AF65-F5344CB8AC3E}">
        <p14:creationId xmlns:p14="http://schemas.microsoft.com/office/powerpoint/2010/main" val="1136069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Project Charter</a:t>
            </a:r>
          </a:p>
        </p:txBody>
      </p:sp>
      <p:sp>
        <p:nvSpPr>
          <p:cNvPr id="14339" name="Content Placeholder 2"/>
          <p:cNvSpPr>
            <a:spLocks noGrp="1"/>
          </p:cNvSpPr>
          <p:nvPr>
            <p:ph idx="1"/>
          </p:nvPr>
        </p:nvSpPr>
        <p:spPr/>
        <p:txBody>
          <a:bodyPr>
            <a:normAutofit fontScale="77500" lnSpcReduction="20000"/>
          </a:bodyPr>
          <a:lstStyle/>
          <a:p>
            <a:r>
              <a:rPr lang="en-US" sz="2800" dirty="0"/>
              <a:t>A short document prepared for the customer describing project deliverables and outlining the work required to complete the project</a:t>
            </a:r>
          </a:p>
          <a:p>
            <a:r>
              <a:rPr lang="en-US" sz="2800" dirty="0"/>
              <a:t>Elements:</a:t>
            </a:r>
          </a:p>
          <a:p>
            <a:pPr lvl="1"/>
            <a:r>
              <a:rPr lang="en-US" sz="2200" dirty="0">
                <a:latin typeface="Helvetica Neue"/>
                <a:cs typeface="Helvetica Neue"/>
              </a:rPr>
              <a:t>Title and authorization date</a:t>
            </a:r>
          </a:p>
          <a:p>
            <a:pPr lvl="1"/>
            <a:r>
              <a:rPr lang="en-US" sz="2200" dirty="0">
                <a:latin typeface="Helvetica Neue"/>
                <a:cs typeface="Helvetica Neue"/>
              </a:rPr>
              <a:t>Project manager name and contact information</a:t>
            </a:r>
          </a:p>
          <a:p>
            <a:pPr lvl="1"/>
            <a:r>
              <a:rPr lang="en-US" sz="2200" dirty="0">
                <a:latin typeface="Helvetica Neue"/>
                <a:cs typeface="Helvetica Neue"/>
              </a:rPr>
              <a:t>Customer name and contact information</a:t>
            </a:r>
          </a:p>
          <a:p>
            <a:pPr lvl="1"/>
            <a:r>
              <a:rPr lang="en-US" sz="2200" dirty="0">
                <a:latin typeface="Helvetica Neue"/>
                <a:cs typeface="Helvetica Neue"/>
              </a:rPr>
              <a:t>Project start and completion dates</a:t>
            </a:r>
          </a:p>
          <a:p>
            <a:pPr lvl="1"/>
            <a:r>
              <a:rPr lang="en-US" sz="2200" dirty="0">
                <a:latin typeface="Helvetica Neue"/>
                <a:cs typeface="Helvetica Neue"/>
              </a:rPr>
              <a:t>Key stakeholders, roles, responsibilities</a:t>
            </a:r>
          </a:p>
          <a:p>
            <a:pPr lvl="1"/>
            <a:r>
              <a:rPr lang="en-US" sz="2200" dirty="0">
                <a:latin typeface="Helvetica Neue"/>
                <a:cs typeface="Helvetica Neue"/>
              </a:rPr>
              <a:t>Project objectives and description</a:t>
            </a:r>
          </a:p>
          <a:p>
            <a:pPr lvl="1"/>
            <a:r>
              <a:rPr lang="en-US" sz="2200" dirty="0">
                <a:latin typeface="Helvetica Neue"/>
                <a:cs typeface="Helvetica Neue"/>
              </a:rPr>
              <a:t>Key assumptions</a:t>
            </a:r>
          </a:p>
          <a:p>
            <a:pPr lvl="1"/>
            <a:r>
              <a:rPr lang="en-US" sz="2200" dirty="0">
                <a:latin typeface="Helvetica Neue"/>
                <a:cs typeface="Helvetica Neue"/>
              </a:rPr>
              <a:t>Signatures of </a:t>
            </a:r>
            <a:r>
              <a:rPr lang="en-US" sz="2200" dirty="0" smtClean="0">
                <a:latin typeface="Helvetica Neue"/>
                <a:cs typeface="Helvetica Neue"/>
              </a:rPr>
              <a:t>stakeholders</a:t>
            </a:r>
            <a:endParaRPr lang="en-US" sz="2400" dirty="0">
              <a:latin typeface="Helvetica Neue"/>
              <a:cs typeface="Helvetica Neue"/>
            </a:endParaRP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65</a:t>
            </a:fld>
            <a:endParaRPr lang="en-US"/>
          </a:p>
        </p:txBody>
      </p:sp>
    </p:spTree>
    <p:extLst>
      <p:ext uri="{BB962C8B-B14F-4D97-AF65-F5344CB8AC3E}">
        <p14:creationId xmlns:p14="http://schemas.microsoft.com/office/powerpoint/2010/main" val="3329052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r>
              <a:rPr lang="en-US" dirty="0"/>
              <a:t>PM Phase 2: Project Planning</a:t>
            </a:r>
          </a:p>
        </p:txBody>
      </p:sp>
      <p:sp>
        <p:nvSpPr>
          <p:cNvPr id="15363" name="Content Placeholder 6"/>
          <p:cNvSpPr>
            <a:spLocks noGrp="1"/>
          </p:cNvSpPr>
          <p:nvPr>
            <p:ph idx="1"/>
          </p:nvPr>
        </p:nvSpPr>
        <p:spPr>
          <a:xfrm>
            <a:off x="457200" y="1879281"/>
            <a:ext cx="4436808" cy="2715342"/>
          </a:xfrm>
        </p:spPr>
        <p:txBody>
          <a:bodyPr>
            <a:normAutofit/>
          </a:bodyPr>
          <a:lstStyle/>
          <a:p>
            <a:pPr marL="457200" indent="-457200">
              <a:buFont typeface="Arial" charset="0"/>
              <a:buAutoNum type="arabicPeriod"/>
            </a:pPr>
            <a:r>
              <a:rPr lang="en-US" sz="1800" dirty="0">
                <a:latin typeface="Helvetica Neue"/>
                <a:cs typeface="Helvetica Neue"/>
              </a:rPr>
              <a:t>Describing Project Scope, Alternatives, and Feasibility</a:t>
            </a:r>
          </a:p>
          <a:p>
            <a:pPr marL="457200" indent="-457200">
              <a:buFont typeface="Arial" charset="0"/>
              <a:buAutoNum type="arabicPeriod"/>
            </a:pPr>
            <a:r>
              <a:rPr lang="en-US" sz="1800" dirty="0">
                <a:latin typeface="Helvetica Neue"/>
                <a:cs typeface="Helvetica Neue"/>
              </a:rPr>
              <a:t>Dividing the Project into Manageable Tasks</a:t>
            </a:r>
          </a:p>
          <a:p>
            <a:pPr marL="457200" indent="-457200">
              <a:buFont typeface="Arial" charset="0"/>
              <a:buAutoNum type="arabicPeriod"/>
            </a:pPr>
            <a:r>
              <a:rPr lang="en-US" sz="1800" dirty="0">
                <a:latin typeface="Helvetica Neue"/>
                <a:cs typeface="Helvetica Neue"/>
              </a:rPr>
              <a:t>Estimating Resources and Creating a Resource Plan</a:t>
            </a:r>
          </a:p>
          <a:p>
            <a:pPr marL="457200" indent="-457200">
              <a:buFont typeface="Arial" charset="0"/>
              <a:buAutoNum type="arabicPeriod"/>
            </a:pPr>
            <a:r>
              <a:rPr lang="en-US" sz="1800" dirty="0">
                <a:latin typeface="Helvetica Neue"/>
                <a:cs typeface="Helvetica Neue"/>
              </a:rPr>
              <a:t>Developing a Preliminary Schedule</a:t>
            </a:r>
          </a:p>
          <a:p>
            <a:pPr marL="457200" indent="-457200">
              <a:buFont typeface="Arial" charset="0"/>
              <a:buAutoNum type="arabicPeriod"/>
            </a:pPr>
            <a:r>
              <a:rPr lang="en-US" sz="1800" dirty="0">
                <a:latin typeface="Helvetica Neue"/>
                <a:cs typeface="Helvetica Neue"/>
              </a:rPr>
              <a:t>Developing a Communication Plan</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66</a:t>
            </a:fld>
            <a:endParaRPr lang="en-US"/>
          </a:p>
        </p:txBody>
      </p:sp>
      <p:sp>
        <p:nvSpPr>
          <p:cNvPr id="15364" name="Content Placeholder 7"/>
          <p:cNvSpPr>
            <a:spLocks noGrp="1"/>
          </p:cNvSpPr>
          <p:nvPr>
            <p:ph sz="half" idx="4294967295"/>
          </p:nvPr>
        </p:nvSpPr>
        <p:spPr>
          <a:xfrm>
            <a:off x="4894008" y="1879281"/>
            <a:ext cx="4249992" cy="2441244"/>
          </a:xfrm>
        </p:spPr>
        <p:txBody>
          <a:bodyPr>
            <a:normAutofit/>
          </a:bodyPr>
          <a:lstStyle/>
          <a:p>
            <a:pPr marL="457200" indent="-457200">
              <a:buFont typeface="Arial" charset="0"/>
              <a:buAutoNum type="arabicPeriod" startAt="6"/>
            </a:pPr>
            <a:r>
              <a:rPr lang="en-US" sz="1800" dirty="0">
                <a:latin typeface="Arial" charset="0"/>
                <a:cs typeface="Arial" charset="0"/>
              </a:rPr>
              <a:t>Determining Project Standards and Procedures</a:t>
            </a:r>
          </a:p>
          <a:p>
            <a:pPr marL="457200" indent="-457200">
              <a:buFont typeface="Arial" charset="0"/>
              <a:buAutoNum type="arabicPeriod" startAt="6"/>
            </a:pPr>
            <a:r>
              <a:rPr lang="en-US" sz="1800" dirty="0">
                <a:latin typeface="Arial" charset="0"/>
                <a:cs typeface="Arial" charset="0"/>
              </a:rPr>
              <a:t>Identifying and Assessing Risk</a:t>
            </a:r>
          </a:p>
          <a:p>
            <a:pPr marL="457200" indent="-457200">
              <a:buFont typeface="Arial" charset="0"/>
              <a:buAutoNum type="arabicPeriod" startAt="6"/>
            </a:pPr>
            <a:r>
              <a:rPr lang="en-US" sz="1800" dirty="0">
                <a:latin typeface="Arial" charset="0"/>
                <a:cs typeface="Arial" charset="0"/>
              </a:rPr>
              <a:t>Creating a Preliminary Budget</a:t>
            </a:r>
          </a:p>
          <a:p>
            <a:pPr marL="457200" indent="-457200">
              <a:buFont typeface="Arial" charset="0"/>
              <a:buAutoNum type="arabicPeriod" startAt="6"/>
            </a:pPr>
            <a:r>
              <a:rPr lang="en-US" sz="1800" dirty="0">
                <a:latin typeface="Arial" charset="0"/>
                <a:cs typeface="Arial" charset="0"/>
              </a:rPr>
              <a:t>Developing a Project Scope Statement</a:t>
            </a:r>
          </a:p>
          <a:p>
            <a:pPr marL="457200" indent="-457200">
              <a:buFont typeface="Arial" charset="0"/>
              <a:buAutoNum type="arabicPeriod" startAt="6"/>
            </a:pPr>
            <a:r>
              <a:rPr lang="en-US" sz="1800" dirty="0">
                <a:latin typeface="Arial" charset="0"/>
                <a:cs typeface="Arial" charset="0"/>
              </a:rPr>
              <a:t>Setting a Baseline Project Plan</a:t>
            </a:r>
          </a:p>
        </p:txBody>
      </p:sp>
      <p:sp>
        <p:nvSpPr>
          <p:cNvPr id="15368" name="Rectangle 3" descr="Rectangle: Click to edit Master text styles&#10;Second level&#10;Third level&#10;Fourth level&#10;Fifth level"/>
          <p:cNvSpPr txBox="1">
            <a:spLocks noChangeArrowheads="1"/>
          </p:cNvSpPr>
          <p:nvPr/>
        </p:nvSpPr>
        <p:spPr bwMode="auto">
          <a:xfrm>
            <a:off x="609600" y="1085850"/>
            <a:ext cx="82296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nSpc>
                <a:spcPct val="80000"/>
              </a:lnSpc>
              <a:spcBef>
                <a:spcPct val="20000"/>
              </a:spcBef>
              <a:buClr>
                <a:schemeClr val="bg2"/>
              </a:buClr>
              <a:buSzPct val="75000"/>
              <a:buFont typeface="Wingdings" charset="0"/>
              <a:buNone/>
            </a:pPr>
            <a:r>
              <a:rPr lang="en-US" sz="2800" dirty="0">
                <a:latin typeface="Helvetica Neue Black Condensed"/>
                <a:cs typeface="Helvetica Neue Black Condensed"/>
              </a:rPr>
              <a:t>Define clear, discrete activities and the work needed to complete each activity. Tasks include:</a:t>
            </a:r>
          </a:p>
        </p:txBody>
      </p:sp>
    </p:spTree>
    <p:extLst>
      <p:ext uri="{BB962C8B-B14F-4D97-AF65-F5344CB8AC3E}">
        <p14:creationId xmlns:p14="http://schemas.microsoft.com/office/powerpoint/2010/main" val="2449242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6"/>
          <p:cNvSpPr>
            <a:spLocks noGrp="1" noChangeArrowheads="1"/>
          </p:cNvSpPr>
          <p:nvPr>
            <p:ph type="title"/>
          </p:nvPr>
        </p:nvSpPr>
        <p:spPr/>
        <p:txBody>
          <a:bodyPr/>
          <a:lstStyle/>
          <a:p>
            <a:r>
              <a:rPr lang="en-US" dirty="0"/>
              <a:t>Planning Detail</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67</a:t>
            </a:fld>
            <a:endParaRPr lang="en-US"/>
          </a:p>
        </p:txBody>
      </p:sp>
      <p:pic>
        <p:nvPicPr>
          <p:cNvPr id="16390" name="Picture 6" descr="Nonam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73875"/>
            <a:ext cx="5918200" cy="369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Rectangle 7"/>
          <p:cNvSpPr>
            <a:spLocks noChangeArrowheads="1"/>
          </p:cNvSpPr>
          <p:nvPr/>
        </p:nvSpPr>
        <p:spPr bwMode="auto">
          <a:xfrm>
            <a:off x="6400800" y="2057400"/>
            <a:ext cx="2438400"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3-8</a:t>
            </a:r>
          </a:p>
          <a:p>
            <a:r>
              <a:rPr lang="en-US"/>
              <a:t>Level of project planning detail should be high in the short term, with less detail as time goes on.</a:t>
            </a:r>
          </a:p>
        </p:txBody>
      </p:sp>
    </p:spTree>
    <p:extLst>
      <p:ext uri="{BB962C8B-B14F-4D97-AF65-F5344CB8AC3E}">
        <p14:creationId xmlns:p14="http://schemas.microsoft.com/office/powerpoint/2010/main" val="2337963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normAutofit fontScale="90000"/>
          </a:bodyPr>
          <a:lstStyle/>
          <a:p>
            <a:r>
              <a:rPr lang="en-US" sz="4000" dirty="0"/>
              <a:t>Project Scope, Alternatives, and Feasibility</a:t>
            </a:r>
          </a:p>
        </p:txBody>
      </p:sp>
      <p:sp>
        <p:nvSpPr>
          <p:cNvPr id="17412" name="Rectangle 3" descr="Rectangle: Click to edit Master text styles&#10;Second level&#10;Third level&#10;Fourth level&#10;Fifth level"/>
          <p:cNvSpPr>
            <a:spLocks noGrp="1" noChangeArrowheads="1"/>
          </p:cNvSpPr>
          <p:nvPr>
            <p:ph idx="1"/>
          </p:nvPr>
        </p:nvSpPr>
        <p:spPr/>
        <p:txBody>
          <a:bodyPr>
            <a:normAutofit fontScale="92500" lnSpcReduction="10000"/>
          </a:bodyPr>
          <a:lstStyle/>
          <a:p>
            <a:r>
              <a:rPr lang="en-US" dirty="0"/>
              <a:t>What problem or opportunity does the project address?</a:t>
            </a:r>
          </a:p>
          <a:p>
            <a:r>
              <a:rPr lang="en-US" dirty="0"/>
              <a:t>What are the quantifiable results to be achieved?</a:t>
            </a:r>
          </a:p>
          <a:p>
            <a:r>
              <a:rPr lang="en-US" dirty="0"/>
              <a:t>What needs to be done?</a:t>
            </a:r>
          </a:p>
          <a:p>
            <a:r>
              <a:rPr lang="en-US" dirty="0"/>
              <a:t>How will success be measured?</a:t>
            </a:r>
          </a:p>
          <a:p>
            <a:r>
              <a:rPr lang="en-US" dirty="0"/>
              <a:t>How will we know when we are finished?</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68</a:t>
            </a:fld>
            <a:endParaRPr lang="en-US"/>
          </a:p>
        </p:txBody>
      </p:sp>
    </p:spTree>
    <p:extLst>
      <p:ext uri="{BB962C8B-B14F-4D97-AF65-F5344CB8AC3E}">
        <p14:creationId xmlns:p14="http://schemas.microsoft.com/office/powerpoint/2010/main" val="3012076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070" y="168089"/>
            <a:ext cx="7576970" cy="665226"/>
          </a:xfrm>
        </p:spPr>
        <p:txBody>
          <a:bodyPr>
            <a:normAutofit fontScale="90000"/>
          </a:bodyPr>
          <a:lstStyle/>
          <a:p>
            <a:r>
              <a:rPr lang="en-US" dirty="0" smtClean="0"/>
              <a:t>EVOLUTION OF IS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451962259"/>
              </p:ext>
            </p:extLst>
          </p:nvPr>
        </p:nvGraphicFramePr>
        <p:xfrm>
          <a:off x="330398" y="1035415"/>
          <a:ext cx="8580000" cy="3484749"/>
        </p:xfrm>
        <a:graphic>
          <a:graphicData uri="http://schemas.openxmlformats.org/drawingml/2006/table">
            <a:tbl>
              <a:tblPr firstRow="1" bandRow="1">
                <a:tableStyleId>{2D5ABB26-0587-4C30-8999-92F81FD0307C}</a:tableStyleId>
              </a:tblPr>
              <a:tblGrid>
                <a:gridCol w="1430000"/>
                <a:gridCol w="1430000"/>
                <a:gridCol w="1430000"/>
                <a:gridCol w="1430000"/>
                <a:gridCol w="1430000"/>
                <a:gridCol w="1430000"/>
              </a:tblGrid>
              <a:tr h="4367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Helvetica Neue Black Condensed"/>
                          <a:cs typeface="Helvetica Neue Black Condensed"/>
                        </a:rPr>
                        <a:t>1950-1960</a:t>
                      </a:r>
                      <a:endParaRPr lang="en-US" dirty="0">
                        <a:solidFill>
                          <a:srgbClr val="000000"/>
                        </a:solidFill>
                        <a:latin typeface="Helvetica Neue Black Condensed"/>
                        <a:cs typeface="Helvetica Neue Black Condensed"/>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solidFill>
                            <a:srgbClr val="000000"/>
                          </a:solidFill>
                          <a:latin typeface="Helvetica Neue Black Condensed"/>
                          <a:cs typeface="Helvetica Neue Black Condensed"/>
                        </a:rPr>
                        <a:t>1960-1970</a:t>
                      </a:r>
                      <a:endParaRPr lang="en-US" dirty="0">
                        <a:solidFill>
                          <a:srgbClr val="000000"/>
                        </a:solidFill>
                        <a:latin typeface="Helvetica Neue Black Condensed"/>
                        <a:cs typeface="Helvetica Neue Black Condensed"/>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solidFill>
                            <a:srgbClr val="000000"/>
                          </a:solidFill>
                          <a:latin typeface="Helvetica Neue Black Condensed"/>
                          <a:cs typeface="Helvetica Neue Black Condensed"/>
                        </a:rPr>
                        <a:t>1970-1980</a:t>
                      </a:r>
                      <a:endParaRPr lang="en-US" dirty="0">
                        <a:solidFill>
                          <a:srgbClr val="000000"/>
                        </a:solidFill>
                        <a:latin typeface="Helvetica Neue Black Condensed"/>
                        <a:cs typeface="Helvetica Neue Black Condensed"/>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solidFill>
                            <a:srgbClr val="000000"/>
                          </a:solidFill>
                          <a:latin typeface="Helvetica Neue Black Condensed"/>
                          <a:cs typeface="Helvetica Neue Black Condensed"/>
                        </a:rPr>
                        <a:t>1980-1990</a:t>
                      </a:r>
                      <a:endParaRPr lang="en-US" dirty="0">
                        <a:solidFill>
                          <a:srgbClr val="000000"/>
                        </a:solidFill>
                        <a:latin typeface="Helvetica Neue Black Condensed"/>
                        <a:cs typeface="Helvetica Neue Black Condensed"/>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solidFill>
                            <a:srgbClr val="000000"/>
                          </a:solidFill>
                          <a:latin typeface="Helvetica Neue Black Condensed"/>
                          <a:cs typeface="Helvetica Neue Black Condensed"/>
                        </a:rPr>
                        <a:t>1990-2000</a:t>
                      </a:r>
                      <a:endParaRPr lang="en-US" dirty="0">
                        <a:solidFill>
                          <a:srgbClr val="000000"/>
                        </a:solidFill>
                        <a:latin typeface="Helvetica Neue Black Condensed"/>
                        <a:cs typeface="Helvetica Neue Black Condensed"/>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solidFill>
                            <a:srgbClr val="000000"/>
                          </a:solidFill>
                          <a:latin typeface="Helvetica Neue Black Condensed"/>
                          <a:cs typeface="Helvetica Neue Black Condensed"/>
                        </a:rPr>
                        <a:t>2000-</a:t>
                      </a:r>
                      <a:endParaRPr lang="en-US" dirty="0">
                        <a:solidFill>
                          <a:srgbClr val="000000"/>
                        </a:solidFill>
                        <a:latin typeface="Helvetica Neue Black Condensed"/>
                        <a:cs typeface="Helvetica Neue Black Condensed"/>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6784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rgbClr val="000000"/>
                          </a:solidFill>
                          <a:latin typeface="Helvetica Neue"/>
                          <a:cs typeface="Helvetica Neue"/>
                        </a:rPr>
                        <a:t>Data Processing</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Management Reporting</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Decision Support</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Executive Support</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Knowledge Management</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solidFill>
                            <a:srgbClr val="000000"/>
                          </a:solidFill>
                          <a:latin typeface="Helvetica Neue"/>
                          <a:cs typeface="Helvetica Neue"/>
                        </a:rPr>
                        <a:t>E-Business</a:t>
                      </a:r>
                    </a:p>
                    <a:p>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983487">
                <a:tc>
                  <a:txBody>
                    <a:bodyPr/>
                    <a:lstStyle/>
                    <a:p>
                      <a:r>
                        <a:rPr lang="en-US" sz="1400" dirty="0" smtClean="0">
                          <a:solidFill>
                            <a:srgbClr val="000000"/>
                          </a:solidFill>
                          <a:latin typeface="Helvetica Neue"/>
                          <a:cs typeface="Helvetica Neue"/>
                        </a:rPr>
                        <a:t>Collects, stores, modifies and retrieve day-to-day transactions of an organization</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Pre-specified reports and displays to support business decision-making</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Interactive ad-hoc support for the decision-making process</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Provide both internal and external information relevant to the strategic goals of the organization</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Supports the creation, organization and dissemination of business knowledge</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Greater connectivity, higher level of integration across applications</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69880">
                <a:tc>
                  <a:txBody>
                    <a:bodyPr/>
                    <a:lstStyle/>
                    <a:p>
                      <a:r>
                        <a:rPr lang="en-US" sz="1400" dirty="0" smtClean="0">
                          <a:solidFill>
                            <a:srgbClr val="000000"/>
                          </a:solidFill>
                          <a:latin typeface="Helvetica Neue"/>
                          <a:cs typeface="Helvetica Neue"/>
                        </a:rPr>
                        <a:t>Operational staff</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Middle managers/line managers</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Senior managers</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Executives</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Enterprise-wide</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solidFill>
                            <a:srgbClr val="000000"/>
                          </a:solidFill>
                          <a:latin typeface="Helvetica Neue"/>
                          <a:cs typeface="Helvetica Neue"/>
                        </a:rPr>
                        <a:t>Global</a:t>
                      </a:r>
                      <a:r>
                        <a:rPr lang="en-US" sz="1400" baseline="0" dirty="0" smtClean="0">
                          <a:solidFill>
                            <a:srgbClr val="000000"/>
                          </a:solidFill>
                          <a:latin typeface="Helvetica Neue"/>
                          <a:cs typeface="Helvetica Neue"/>
                        </a:rPr>
                        <a:t> e-Business</a:t>
                      </a:r>
                      <a:endParaRPr lang="en-US" sz="1400" dirty="0">
                        <a:solidFill>
                          <a:srgbClr val="000000"/>
                        </a:solidFill>
                        <a:latin typeface="Helvetica Neue"/>
                        <a:cs typeface="Helvetica Neue"/>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4" name="Date Placeholder 3"/>
          <p:cNvSpPr>
            <a:spLocks noGrp="1"/>
          </p:cNvSpPr>
          <p:nvPr>
            <p:ph type="dt" sz="half" idx="10"/>
          </p:nvPr>
        </p:nvSpPr>
        <p:spPr/>
        <p:txBody>
          <a:bodyPr/>
          <a:lstStyle/>
          <a:p>
            <a:r>
              <a:rPr lang="en-US" smtClean="0"/>
              <a:t>Information Systems, Unit 01</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6</a:t>
            </a:fld>
            <a:endParaRPr lang="en-US"/>
          </a:p>
        </p:txBody>
      </p:sp>
    </p:spTree>
    <p:extLst>
      <p:ext uri="{BB962C8B-B14F-4D97-AF65-F5344CB8AC3E}">
        <p14:creationId xmlns:p14="http://schemas.microsoft.com/office/powerpoint/2010/main" val="2740934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fontScale="90000"/>
          </a:bodyPr>
          <a:lstStyle/>
          <a:p>
            <a:r>
              <a:rPr lang="en-US" dirty="0"/>
              <a:t>Dividing Project into Manageable Tasks</a:t>
            </a:r>
          </a:p>
        </p:txBody>
      </p:sp>
      <p:sp>
        <p:nvSpPr>
          <p:cNvPr id="18435" name="Content Placeholder 2"/>
          <p:cNvSpPr>
            <a:spLocks noGrp="1"/>
          </p:cNvSpPr>
          <p:nvPr>
            <p:ph idx="1"/>
          </p:nvPr>
        </p:nvSpPr>
        <p:spPr/>
        <p:txBody>
          <a:bodyPr>
            <a:normAutofit fontScale="92500" lnSpcReduction="20000"/>
          </a:bodyPr>
          <a:lstStyle/>
          <a:p>
            <a:r>
              <a:rPr lang="en-US" dirty="0"/>
              <a:t>Work Breakdown Structure (WBS)</a:t>
            </a:r>
          </a:p>
          <a:p>
            <a:pPr lvl="1"/>
            <a:r>
              <a:rPr lang="en-US" dirty="0">
                <a:latin typeface="Helvetica Neue"/>
                <a:cs typeface="Helvetica Neue"/>
              </a:rPr>
              <a:t>Division of project into manageable and logically ordered tasks and subtasks</a:t>
            </a:r>
          </a:p>
          <a:p>
            <a:r>
              <a:rPr lang="en-US" dirty="0"/>
              <a:t>Scheduling Diagrams</a:t>
            </a:r>
          </a:p>
          <a:p>
            <a:pPr lvl="1"/>
            <a:r>
              <a:rPr lang="en-US" sz="3200" dirty="0"/>
              <a:t>Gantt chart: </a:t>
            </a:r>
            <a:r>
              <a:rPr lang="en-US" dirty="0">
                <a:latin typeface="Helvetica Neue"/>
                <a:cs typeface="Helvetica Neue"/>
              </a:rPr>
              <a:t>horizontal bars represent task durations</a:t>
            </a:r>
          </a:p>
          <a:p>
            <a:pPr lvl="1"/>
            <a:r>
              <a:rPr lang="en-US" sz="3200" dirty="0"/>
              <a:t>Network diagram: </a:t>
            </a:r>
            <a:r>
              <a:rPr lang="en-US" dirty="0">
                <a:latin typeface="Helvetica Neue"/>
                <a:cs typeface="Helvetica Neue"/>
              </a:rPr>
              <a:t>boxes and links represent task dependencies</a:t>
            </a:r>
          </a:p>
          <a:p>
            <a:endParaRPr lang="en-US" dirty="0">
              <a:latin typeface="Arial" charset="0"/>
              <a:cs typeface="Arial" charset="0"/>
            </a:endParaRP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69</a:t>
            </a:fld>
            <a:endParaRPr lang="en-US"/>
          </a:p>
        </p:txBody>
      </p:sp>
    </p:spTree>
    <p:extLst>
      <p:ext uri="{BB962C8B-B14F-4D97-AF65-F5344CB8AC3E}">
        <p14:creationId xmlns:p14="http://schemas.microsoft.com/office/powerpoint/2010/main" val="2771099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Grp="1" noChangeArrowheads="1"/>
          </p:cNvSpPr>
          <p:nvPr>
            <p:ph type="title"/>
          </p:nvPr>
        </p:nvSpPr>
        <p:spPr/>
        <p:txBody>
          <a:bodyPr>
            <a:normAutofit fontScale="90000"/>
          </a:bodyPr>
          <a:lstStyle/>
          <a:p>
            <a:r>
              <a:rPr lang="en-US" sz="4000" dirty="0"/>
              <a:t>Developing a Preliminary Schedule</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70</a:t>
            </a:fld>
            <a:endParaRPr lang="en-US"/>
          </a:p>
        </p:txBody>
      </p:sp>
      <p:sp>
        <p:nvSpPr>
          <p:cNvPr id="19462" name="Rectangle 8"/>
          <p:cNvSpPr>
            <a:spLocks noChangeArrowheads="1"/>
          </p:cNvSpPr>
          <p:nvPr/>
        </p:nvSpPr>
        <p:spPr bwMode="auto">
          <a:xfrm>
            <a:off x="304800" y="4170760"/>
            <a:ext cx="8763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3-10</a:t>
            </a:r>
          </a:p>
          <a:p>
            <a:r>
              <a:rPr lang="en-US"/>
              <a:t>Gantt chart showing project tasks, duration times for those tasks, and predecessors</a:t>
            </a:r>
          </a:p>
        </p:txBody>
      </p:sp>
      <p:pic>
        <p:nvPicPr>
          <p:cNvPr id="1946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36383"/>
            <a:ext cx="9056749" cy="342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TextBox 1"/>
          <p:cNvSpPr txBox="1">
            <a:spLocks noChangeArrowheads="1"/>
          </p:cNvSpPr>
          <p:nvPr/>
        </p:nvSpPr>
        <p:spPr bwMode="auto">
          <a:xfrm>
            <a:off x="968376" y="3318272"/>
            <a:ext cx="1119417"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3200">
                <a:solidFill>
                  <a:srgbClr val="FF0000"/>
                </a:solidFill>
              </a:rPr>
              <a:t>WBS</a:t>
            </a:r>
          </a:p>
        </p:txBody>
      </p:sp>
      <p:sp>
        <p:nvSpPr>
          <p:cNvPr id="19465" name="TextBox 10"/>
          <p:cNvSpPr txBox="1">
            <a:spLocks noChangeArrowheads="1"/>
          </p:cNvSpPr>
          <p:nvPr/>
        </p:nvSpPr>
        <p:spPr bwMode="auto">
          <a:xfrm>
            <a:off x="5181601" y="3318272"/>
            <a:ext cx="230584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3200">
                <a:solidFill>
                  <a:srgbClr val="FF0000"/>
                </a:solidFill>
              </a:rPr>
              <a:t>Gantt Chart</a:t>
            </a:r>
          </a:p>
        </p:txBody>
      </p:sp>
    </p:spTree>
    <p:extLst>
      <p:ext uri="{BB962C8B-B14F-4D97-AF65-F5344CB8AC3E}">
        <p14:creationId xmlns:p14="http://schemas.microsoft.com/office/powerpoint/2010/main" val="1966781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7" descr="Nonam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52599"/>
            <a:ext cx="8382000" cy="328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2"/>
          <p:cNvSpPr>
            <a:spLocks noGrp="1" noChangeArrowheads="1"/>
          </p:cNvSpPr>
          <p:nvPr>
            <p:ph type="title"/>
          </p:nvPr>
        </p:nvSpPr>
        <p:spPr/>
        <p:txBody>
          <a:bodyPr>
            <a:normAutofit fontScale="90000"/>
          </a:bodyPr>
          <a:lstStyle/>
          <a:p>
            <a:r>
              <a:rPr lang="en-US" sz="4000" dirty="0"/>
              <a:t>Scheduling Diagrams Network Diagram</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71</a:t>
            </a:fld>
            <a:endParaRPr lang="en-US"/>
          </a:p>
        </p:txBody>
      </p:sp>
      <p:sp>
        <p:nvSpPr>
          <p:cNvPr id="20487" name="Rectangle 8"/>
          <p:cNvSpPr>
            <a:spLocks noChangeArrowheads="1"/>
          </p:cNvSpPr>
          <p:nvPr/>
        </p:nvSpPr>
        <p:spPr bwMode="auto">
          <a:xfrm>
            <a:off x="533400" y="857250"/>
            <a:ext cx="7924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3-13</a:t>
            </a:r>
          </a:p>
          <a:p>
            <a:r>
              <a:rPr lang="en-US"/>
              <a:t>A network diagram illustrating tasks with rectangles (or ovals) and the relationships and sequences of those activities with arrows (</a:t>
            </a:r>
            <a:r>
              <a:rPr lang="en-US" i="1"/>
              <a:t>Source: </a:t>
            </a:r>
            <a:r>
              <a:rPr lang="en-US"/>
              <a:t>Microsoft Corporation.)</a:t>
            </a:r>
          </a:p>
        </p:txBody>
      </p:sp>
    </p:spTree>
    <p:extLst>
      <p:ext uri="{BB962C8B-B14F-4D97-AF65-F5344CB8AC3E}">
        <p14:creationId xmlns:p14="http://schemas.microsoft.com/office/powerpoint/2010/main" val="34595986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Grp="1" noChangeArrowheads="1"/>
          </p:cNvSpPr>
          <p:nvPr>
            <p:ph type="title"/>
          </p:nvPr>
        </p:nvSpPr>
        <p:spPr/>
        <p:txBody>
          <a:bodyPr>
            <a:normAutofit/>
          </a:bodyPr>
          <a:lstStyle/>
          <a:p>
            <a:r>
              <a:rPr lang="en-US" dirty="0"/>
              <a:t>Developing a Preliminary Budget</a:t>
            </a:r>
          </a:p>
        </p:txBody>
      </p:sp>
      <p:sp>
        <p:nvSpPr>
          <p:cNvPr id="4" name="Content Placeholder 3"/>
          <p:cNvSpPr>
            <a:spLocks noGrp="1"/>
          </p:cNvSpPr>
          <p:nvPr>
            <p:ph idx="1"/>
          </p:nvPr>
        </p:nvSpPr>
        <p:spPr/>
        <p:txBody>
          <a:bodyPr/>
          <a:lstStyle/>
          <a:p>
            <a:endParaRPr lang="en-US"/>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72</a:t>
            </a:fld>
            <a:endParaRPr lang="en-US"/>
          </a:p>
        </p:txBody>
      </p:sp>
      <p:sp>
        <p:nvSpPr>
          <p:cNvPr id="21508" name="Text Box 7"/>
          <p:cNvSpPr txBox="1">
            <a:spLocks noChangeArrowheads="1"/>
          </p:cNvSpPr>
          <p:nvPr/>
        </p:nvSpPr>
        <p:spPr bwMode="auto">
          <a:xfrm>
            <a:off x="6918326" y="1951435"/>
            <a:ext cx="1692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buFont typeface="Wingdings" charset="0"/>
              <a:buNone/>
            </a:pPr>
            <a:endParaRPr lang="en-US" sz="2000"/>
          </a:p>
        </p:txBody>
      </p:sp>
      <p:sp>
        <p:nvSpPr>
          <p:cNvPr id="21509" name="Text Box 8"/>
          <p:cNvSpPr txBox="1">
            <a:spLocks noChangeArrowheads="1"/>
          </p:cNvSpPr>
          <p:nvPr/>
        </p:nvSpPr>
        <p:spPr bwMode="auto">
          <a:xfrm>
            <a:off x="6553200" y="3429000"/>
            <a:ext cx="236220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buFont typeface="Wingdings" charset="0"/>
              <a:buNone/>
            </a:pPr>
            <a:r>
              <a:rPr lang="en-US" sz="2400"/>
              <a:t>Spreadsheet software is good for this.</a:t>
            </a:r>
          </a:p>
        </p:txBody>
      </p:sp>
      <p:sp>
        <p:nvSpPr>
          <p:cNvPr id="21512" name="Rectangle 9"/>
          <p:cNvSpPr>
            <a:spLocks noChangeArrowheads="1"/>
          </p:cNvSpPr>
          <p:nvPr/>
        </p:nvSpPr>
        <p:spPr bwMode="auto">
          <a:xfrm>
            <a:off x="6534150" y="1000125"/>
            <a:ext cx="2590800"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3-15</a:t>
            </a:r>
          </a:p>
          <a:p>
            <a:r>
              <a:rPr lang="en-US"/>
              <a:t>A financial cost and benefit analysis for a systems development project (</a:t>
            </a:r>
            <a:r>
              <a:rPr lang="en-US" i="1"/>
              <a:t>Source: </a:t>
            </a:r>
            <a:r>
              <a:rPr lang="en-US"/>
              <a:t>Microsoft Corporation.)</a:t>
            </a:r>
          </a:p>
        </p:txBody>
      </p:sp>
      <p:pic>
        <p:nvPicPr>
          <p:cNvPr id="215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877492"/>
            <a:ext cx="6234113" cy="3926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455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rmAutofit/>
          </a:bodyPr>
          <a:lstStyle/>
          <a:p>
            <a:r>
              <a:rPr lang="en-US" dirty="0"/>
              <a:t>Developing a Communication Plan</a:t>
            </a:r>
          </a:p>
        </p:txBody>
      </p:sp>
      <p:sp>
        <p:nvSpPr>
          <p:cNvPr id="22531" name="Content Placeholder 5"/>
          <p:cNvSpPr>
            <a:spLocks noGrp="1"/>
          </p:cNvSpPr>
          <p:nvPr>
            <p:ph sz="half" idx="1"/>
          </p:nvPr>
        </p:nvSpPr>
        <p:spPr/>
        <p:txBody>
          <a:bodyPr>
            <a:normAutofit fontScale="85000" lnSpcReduction="20000"/>
          </a:bodyPr>
          <a:lstStyle/>
          <a:p>
            <a:pPr>
              <a:spcBef>
                <a:spcPts val="1200"/>
              </a:spcBef>
              <a:buFont typeface="Wingdings" pitchFamily="2" charset="2"/>
              <a:buChar char="n"/>
              <a:defRPr/>
            </a:pPr>
            <a:r>
              <a:rPr lang="en-US" sz="2900" dirty="0" smtClean="0">
                <a:ea typeface="+mn-ea"/>
              </a:rPr>
              <a:t>Who are stakeholders?</a:t>
            </a:r>
          </a:p>
          <a:p>
            <a:pPr>
              <a:spcBef>
                <a:spcPts val="1200"/>
              </a:spcBef>
              <a:buFont typeface="Wingdings" pitchFamily="2" charset="2"/>
              <a:buChar char="n"/>
              <a:defRPr/>
            </a:pPr>
            <a:r>
              <a:rPr lang="en-US" sz="2900" dirty="0" smtClean="0">
                <a:ea typeface="+mn-ea"/>
              </a:rPr>
              <a:t>What information does each stakeholder need?</a:t>
            </a:r>
          </a:p>
          <a:p>
            <a:pPr>
              <a:spcBef>
                <a:spcPts val="1200"/>
              </a:spcBef>
              <a:buFont typeface="Wingdings" pitchFamily="2" charset="2"/>
              <a:buChar char="n"/>
              <a:defRPr/>
            </a:pPr>
            <a:r>
              <a:rPr lang="en-US" sz="2900" dirty="0" smtClean="0">
                <a:ea typeface="+mn-ea"/>
              </a:rPr>
              <a:t>When should information be produced?</a:t>
            </a:r>
          </a:p>
          <a:p>
            <a:pPr>
              <a:spcBef>
                <a:spcPts val="1200"/>
              </a:spcBef>
              <a:buFont typeface="Wingdings" pitchFamily="2" charset="2"/>
              <a:buChar char="n"/>
              <a:defRPr/>
            </a:pPr>
            <a:r>
              <a:rPr lang="en-US" sz="2900" dirty="0" smtClean="0">
                <a:ea typeface="+mn-ea"/>
              </a:rPr>
              <a:t>What are sources of information?</a:t>
            </a:r>
          </a:p>
          <a:p>
            <a:pPr>
              <a:spcBef>
                <a:spcPts val="1200"/>
              </a:spcBef>
              <a:buFont typeface="Wingdings" pitchFamily="2" charset="2"/>
              <a:buChar char="n"/>
              <a:defRPr/>
            </a:pPr>
            <a:r>
              <a:rPr lang="en-US" sz="2900" dirty="0" smtClean="0">
                <a:ea typeface="+mn-ea"/>
              </a:rPr>
              <a:t>Who will collect, store and validate info?</a:t>
            </a:r>
          </a:p>
          <a:p>
            <a:pPr>
              <a:buFont typeface="Wingdings" pitchFamily="2" charset="2"/>
              <a:buChar char="n"/>
              <a:defRPr/>
            </a:pPr>
            <a:endParaRPr lang="en-US" sz="2900" dirty="0" smtClean="0">
              <a:ea typeface="+mn-ea"/>
            </a:endParaRPr>
          </a:p>
          <a:p>
            <a:pPr>
              <a:buFont typeface="Wingdings" pitchFamily="2" charset="2"/>
              <a:buChar char="n"/>
              <a:defRPr/>
            </a:pPr>
            <a:endParaRPr lang="en-US" sz="2900" dirty="0" smtClean="0">
              <a:ea typeface="+mn-ea"/>
            </a:endParaRPr>
          </a:p>
          <a:p>
            <a:pPr>
              <a:buFont typeface="Wingdings" pitchFamily="2" charset="2"/>
              <a:buChar char="n"/>
              <a:defRPr/>
            </a:pPr>
            <a:endParaRPr lang="en-US" sz="2900" dirty="0" smtClean="0">
              <a:ea typeface="+mn-ea"/>
            </a:endParaRPr>
          </a:p>
        </p:txBody>
      </p:sp>
      <p:sp>
        <p:nvSpPr>
          <p:cNvPr id="4" name="Content Placeholder 3"/>
          <p:cNvSpPr>
            <a:spLocks noGrp="1"/>
          </p:cNvSpPr>
          <p:nvPr>
            <p:ph sz="half" idx="2"/>
          </p:nvPr>
        </p:nvSpPr>
        <p:spPr/>
        <p:txBody>
          <a:bodyPr>
            <a:normAutofit fontScale="85000" lnSpcReduction="20000"/>
          </a:bodyPr>
          <a:lstStyle/>
          <a:p>
            <a:pPr>
              <a:spcBef>
                <a:spcPts val="1200"/>
              </a:spcBef>
              <a:buFont typeface="Wingdings" pitchFamily="2" charset="2"/>
              <a:buChar char="n"/>
              <a:defRPr/>
            </a:pPr>
            <a:r>
              <a:rPr lang="en-US" dirty="0"/>
              <a:t>Who will organize and document info?</a:t>
            </a:r>
          </a:p>
          <a:p>
            <a:pPr>
              <a:spcBef>
                <a:spcPts val="1200"/>
              </a:spcBef>
              <a:buFont typeface="Wingdings" pitchFamily="2" charset="2"/>
              <a:buChar char="n"/>
              <a:defRPr/>
            </a:pPr>
            <a:r>
              <a:rPr lang="en-US" dirty="0"/>
              <a:t>Who is the contact person for each stakeholder?</a:t>
            </a:r>
          </a:p>
          <a:p>
            <a:pPr>
              <a:spcBef>
                <a:spcPts val="1200"/>
              </a:spcBef>
              <a:buFont typeface="Wingdings" pitchFamily="2" charset="2"/>
              <a:buChar char="n"/>
              <a:defRPr/>
            </a:pPr>
            <a:r>
              <a:rPr lang="en-US" dirty="0"/>
              <a:t>What is the appropriate/best format for info?</a:t>
            </a:r>
          </a:p>
          <a:p>
            <a:pPr>
              <a:spcBef>
                <a:spcPts val="1200"/>
              </a:spcBef>
              <a:buFont typeface="Wingdings" pitchFamily="2" charset="2"/>
              <a:buChar char="n"/>
              <a:defRPr/>
            </a:pPr>
            <a:r>
              <a:rPr lang="en-US" dirty="0"/>
              <a:t>What communication medium should be used?</a:t>
            </a:r>
          </a:p>
          <a:p>
            <a:pPr marL="0" indent="0">
              <a:buNone/>
            </a:pPr>
            <a:endParaRPr lang="en-US" dirty="0"/>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73</a:t>
            </a:fld>
            <a:endParaRPr lang="en-US"/>
          </a:p>
        </p:txBody>
      </p:sp>
    </p:spTree>
    <p:extLst>
      <p:ext uri="{BB962C8B-B14F-4D97-AF65-F5344CB8AC3E}">
        <p14:creationId xmlns:p14="http://schemas.microsoft.com/office/powerpoint/2010/main" val="3802250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a:bodyPr>
          <a:lstStyle/>
          <a:p>
            <a:r>
              <a:rPr lang="en-US" dirty="0"/>
              <a:t>Setting a Baseline Project Plan</a:t>
            </a:r>
          </a:p>
        </p:txBody>
      </p:sp>
      <p:sp>
        <p:nvSpPr>
          <p:cNvPr id="23555" name="Content Placeholder 5"/>
          <p:cNvSpPr>
            <a:spLocks noGrp="1"/>
          </p:cNvSpPr>
          <p:nvPr>
            <p:ph idx="1"/>
          </p:nvPr>
        </p:nvSpPr>
        <p:spPr/>
        <p:txBody>
          <a:bodyPr>
            <a:normAutofit lnSpcReduction="10000"/>
          </a:bodyPr>
          <a:lstStyle/>
          <a:p>
            <a:r>
              <a:rPr lang="en-US" dirty="0">
                <a:latin typeface="Helvetica Neue"/>
                <a:cs typeface="Helvetica Neue"/>
              </a:rPr>
              <a:t>A </a:t>
            </a:r>
            <a:r>
              <a:rPr lang="en-US" dirty="0"/>
              <a:t>Baseline Project Plan </a:t>
            </a:r>
            <a:r>
              <a:rPr lang="en-US" dirty="0">
                <a:latin typeface="Helvetica Neue"/>
                <a:cs typeface="Helvetica Neue"/>
              </a:rPr>
              <a:t>provides an estimate of the project</a:t>
            </a:r>
            <a:r>
              <a:rPr lang="ja-JP" altLang="en-US" dirty="0">
                <a:latin typeface="Helvetica Neue"/>
                <a:cs typeface="Helvetica Neue"/>
              </a:rPr>
              <a:t>’</a:t>
            </a:r>
            <a:r>
              <a:rPr lang="en-US" dirty="0">
                <a:latin typeface="Helvetica Neue"/>
                <a:cs typeface="Helvetica Neue"/>
              </a:rPr>
              <a:t>s tasks and resource requirements and is used to guide the next project phase—execution. As new information is acquired during project execution, the baseline plan will continue to be updated.</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74</a:t>
            </a:fld>
            <a:endParaRPr lang="en-US"/>
          </a:p>
        </p:txBody>
      </p:sp>
    </p:spTree>
    <p:extLst>
      <p:ext uri="{BB962C8B-B14F-4D97-AF65-F5344CB8AC3E}">
        <p14:creationId xmlns:p14="http://schemas.microsoft.com/office/powerpoint/2010/main" val="3577004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normAutofit/>
          </a:bodyPr>
          <a:lstStyle/>
          <a:p>
            <a:r>
              <a:rPr lang="en-US" sz="4000" dirty="0"/>
              <a:t>PM Phase 3: Project Execution</a:t>
            </a:r>
          </a:p>
        </p:txBody>
      </p:sp>
      <p:sp>
        <p:nvSpPr>
          <p:cNvPr id="24580" name="Rectangle 3" descr="Rectangle: Click to edit Master text styles&#10;Second level&#10;Third level&#10;Fourth level&#10;Fifth level"/>
          <p:cNvSpPr>
            <a:spLocks noGrp="1" noChangeArrowheads="1"/>
          </p:cNvSpPr>
          <p:nvPr>
            <p:ph idx="1"/>
          </p:nvPr>
        </p:nvSpPr>
        <p:spPr/>
        <p:txBody>
          <a:bodyPr>
            <a:normAutofit fontScale="92500" lnSpcReduction="10000"/>
          </a:bodyPr>
          <a:lstStyle/>
          <a:p>
            <a:pPr>
              <a:lnSpc>
                <a:spcPct val="90000"/>
              </a:lnSpc>
            </a:pPr>
            <a:r>
              <a:rPr lang="en-US" dirty="0"/>
              <a:t>Plans created in prior phases are put into action.</a:t>
            </a:r>
          </a:p>
          <a:p>
            <a:pPr>
              <a:lnSpc>
                <a:spcPct val="90000"/>
              </a:lnSpc>
            </a:pPr>
            <a:r>
              <a:rPr lang="en-US" dirty="0"/>
              <a:t>Actions</a:t>
            </a:r>
          </a:p>
          <a:p>
            <a:pPr lvl="1">
              <a:lnSpc>
                <a:spcPct val="90000"/>
              </a:lnSpc>
            </a:pPr>
            <a:r>
              <a:rPr lang="en-US" dirty="0">
                <a:latin typeface="Helvetica Neue"/>
                <a:cs typeface="Helvetica Neue"/>
              </a:rPr>
              <a:t>Execute baseline project plan.</a:t>
            </a:r>
          </a:p>
          <a:p>
            <a:pPr lvl="1">
              <a:lnSpc>
                <a:spcPct val="90000"/>
              </a:lnSpc>
            </a:pPr>
            <a:r>
              <a:rPr lang="en-US" dirty="0">
                <a:latin typeface="Helvetica Neue"/>
                <a:cs typeface="Helvetica Neue"/>
              </a:rPr>
              <a:t>Monitor progress against baseline plan.</a:t>
            </a:r>
          </a:p>
          <a:p>
            <a:pPr lvl="1">
              <a:lnSpc>
                <a:spcPct val="90000"/>
              </a:lnSpc>
            </a:pPr>
            <a:r>
              <a:rPr lang="en-US" dirty="0">
                <a:latin typeface="Helvetica Neue"/>
                <a:cs typeface="Helvetica Neue"/>
              </a:rPr>
              <a:t>Manage changes in baseline plan.</a:t>
            </a:r>
          </a:p>
          <a:p>
            <a:pPr lvl="1">
              <a:lnSpc>
                <a:spcPct val="90000"/>
              </a:lnSpc>
            </a:pPr>
            <a:r>
              <a:rPr lang="en-US" dirty="0">
                <a:latin typeface="Helvetica Neue"/>
                <a:cs typeface="Helvetica Neue"/>
              </a:rPr>
              <a:t>Maintain project workbook.</a:t>
            </a:r>
          </a:p>
          <a:p>
            <a:pPr lvl="1">
              <a:lnSpc>
                <a:spcPct val="90000"/>
              </a:lnSpc>
            </a:pPr>
            <a:r>
              <a:rPr lang="en-US" dirty="0">
                <a:latin typeface="Helvetica Neue"/>
                <a:cs typeface="Helvetica Neue"/>
              </a:rPr>
              <a:t>Communicate project status.</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75</a:t>
            </a:fld>
            <a:endParaRPr lang="en-US"/>
          </a:p>
        </p:txBody>
      </p:sp>
    </p:spTree>
    <p:extLst>
      <p:ext uri="{BB962C8B-B14F-4D97-AF65-F5344CB8AC3E}">
        <p14:creationId xmlns:p14="http://schemas.microsoft.com/office/powerpoint/2010/main" val="196078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6" y="1553588"/>
            <a:ext cx="8031163" cy="3487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2"/>
          <p:cNvSpPr>
            <a:spLocks noGrp="1" noChangeArrowheads="1"/>
          </p:cNvSpPr>
          <p:nvPr>
            <p:ph type="title"/>
          </p:nvPr>
        </p:nvSpPr>
        <p:spPr/>
        <p:txBody>
          <a:bodyPr>
            <a:normAutofit fontScale="90000"/>
          </a:bodyPr>
          <a:lstStyle/>
          <a:p>
            <a:r>
              <a:rPr lang="en-US" sz="4000" dirty="0"/>
              <a:t>Monitoring Progress with a Gantt Chart</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76</a:t>
            </a:fld>
            <a:endParaRPr lang="en-US"/>
          </a:p>
        </p:txBody>
      </p:sp>
      <p:sp>
        <p:nvSpPr>
          <p:cNvPr id="25605" name="Text Box 7"/>
          <p:cNvSpPr txBox="1">
            <a:spLocks noChangeArrowheads="1"/>
          </p:cNvSpPr>
          <p:nvPr/>
        </p:nvSpPr>
        <p:spPr bwMode="auto">
          <a:xfrm>
            <a:off x="1219200" y="3779044"/>
            <a:ext cx="6705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buFont typeface="Wingdings" charset="0"/>
              <a:buNone/>
            </a:pPr>
            <a:r>
              <a:rPr lang="en-US" sz="2000"/>
              <a:t>Red bars indicate critical path; lines through bars indicate percent complete.</a:t>
            </a:r>
          </a:p>
        </p:txBody>
      </p:sp>
      <p:sp>
        <p:nvSpPr>
          <p:cNvPr id="25608" name="Rectangle 8"/>
          <p:cNvSpPr>
            <a:spLocks noChangeArrowheads="1"/>
          </p:cNvSpPr>
          <p:nvPr/>
        </p:nvSpPr>
        <p:spPr bwMode="auto">
          <a:xfrm>
            <a:off x="523875" y="907257"/>
            <a:ext cx="7924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a:t>FIGURE 3-17</a:t>
            </a:r>
          </a:p>
          <a:p>
            <a:r>
              <a:rPr lang="en-US" dirty="0"/>
              <a:t>Gantt chart with tasks 3 and 7 completed and task 8 partially </a:t>
            </a:r>
            <a:r>
              <a:rPr lang="en-US" dirty="0" smtClean="0"/>
              <a:t>completed</a:t>
            </a:r>
            <a:endParaRPr lang="en-US" dirty="0"/>
          </a:p>
        </p:txBody>
      </p:sp>
    </p:spTree>
    <p:extLst>
      <p:ext uri="{BB962C8B-B14F-4D97-AF65-F5344CB8AC3E}">
        <p14:creationId xmlns:p14="http://schemas.microsoft.com/office/powerpoint/2010/main" val="3601859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a:t>Communication Methods</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77</a:t>
            </a:fld>
            <a:endParaRPr lang="en-US"/>
          </a:p>
        </p:txBody>
      </p:sp>
      <p:pic>
        <p:nvPicPr>
          <p:cNvPr id="2663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98106"/>
            <a:ext cx="7734300" cy="367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4958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normAutofit/>
          </a:bodyPr>
          <a:lstStyle/>
          <a:p>
            <a:r>
              <a:rPr lang="en-US" sz="4000" dirty="0"/>
              <a:t>PM Phase 4: Project Closedown</a:t>
            </a:r>
          </a:p>
        </p:txBody>
      </p:sp>
      <p:sp>
        <p:nvSpPr>
          <p:cNvPr id="27652" name="Rectangle 3" descr="Rectangle: Click to edit Master text styles&#10;Second level&#10;Third level&#10;Fourth level&#10;Fifth level"/>
          <p:cNvSpPr>
            <a:spLocks noGrp="1" noChangeArrowheads="1"/>
          </p:cNvSpPr>
          <p:nvPr>
            <p:ph idx="1"/>
          </p:nvPr>
        </p:nvSpPr>
        <p:spPr/>
        <p:txBody>
          <a:bodyPr/>
          <a:lstStyle/>
          <a:p>
            <a:r>
              <a:rPr lang="en-US" dirty="0"/>
              <a:t>Bring the project to an end.</a:t>
            </a:r>
          </a:p>
          <a:p>
            <a:r>
              <a:rPr lang="en-US" dirty="0"/>
              <a:t>Actions</a:t>
            </a:r>
          </a:p>
          <a:p>
            <a:pPr lvl="1"/>
            <a:r>
              <a:rPr lang="en-US" dirty="0">
                <a:latin typeface="Helvetica Neue "/>
                <a:cs typeface="Helvetica Neue "/>
              </a:rPr>
              <a:t>Close down the project.</a:t>
            </a:r>
          </a:p>
          <a:p>
            <a:pPr lvl="1"/>
            <a:r>
              <a:rPr lang="en-US" dirty="0">
                <a:latin typeface="Helvetica Neue "/>
                <a:cs typeface="Helvetica Neue "/>
              </a:rPr>
              <a:t>Conduct post-project reviews.</a:t>
            </a:r>
          </a:p>
          <a:p>
            <a:pPr lvl="1"/>
            <a:r>
              <a:rPr lang="en-US" dirty="0">
                <a:latin typeface="Helvetica Neue "/>
                <a:cs typeface="Helvetica Neue "/>
              </a:rPr>
              <a:t>Close the customer contract.</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78</a:t>
            </a:fld>
            <a:endParaRPr lang="en-US"/>
          </a:p>
        </p:txBody>
      </p:sp>
    </p:spTree>
    <p:extLst>
      <p:ext uri="{BB962C8B-B14F-4D97-AF65-F5344CB8AC3E}">
        <p14:creationId xmlns:p14="http://schemas.microsoft.com/office/powerpoint/2010/main" val="1071226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55" y="168089"/>
            <a:ext cx="8720385" cy="665226"/>
          </a:xfrm>
        </p:spPr>
        <p:txBody>
          <a:bodyPr>
            <a:normAutofit fontScale="90000"/>
          </a:bodyPr>
          <a:lstStyle/>
          <a:p>
            <a:r>
              <a:rPr lang="en-US" dirty="0" smtClean="0"/>
              <a:t>Latest trends</a:t>
            </a:r>
            <a:endParaRPr lang="en-US" dirty="0"/>
          </a:p>
        </p:txBody>
      </p:sp>
      <p:sp>
        <p:nvSpPr>
          <p:cNvPr id="4" name="Rectangle 3"/>
          <p:cNvSpPr/>
          <p:nvPr/>
        </p:nvSpPr>
        <p:spPr>
          <a:xfrm>
            <a:off x="744070" y="1200151"/>
            <a:ext cx="8186570" cy="2677656"/>
          </a:xfrm>
          <a:prstGeom prst="rect">
            <a:avLst/>
          </a:prstGeom>
        </p:spPr>
        <p:txBody>
          <a:bodyPr wrap="square">
            <a:spAutoFit/>
          </a:bodyPr>
          <a:lstStyle/>
          <a:p>
            <a:pPr marL="342900" indent="-342900">
              <a:buFont typeface="Wingdings" charset="2"/>
              <a:buChar char="§"/>
            </a:pPr>
            <a:r>
              <a:rPr lang="en-US" sz="2400" dirty="0" smtClean="0">
                <a:solidFill>
                  <a:srgbClr val="000000"/>
                </a:solidFill>
                <a:latin typeface="Helvetica Neue Black Condensed"/>
                <a:cs typeface="Helvetica Neue Black Condensed"/>
              </a:rPr>
              <a:t>Mobile-commerce</a:t>
            </a:r>
          </a:p>
          <a:p>
            <a:pPr marL="342900" indent="-342900">
              <a:buFont typeface="Wingdings" charset="2"/>
              <a:buChar char="§"/>
            </a:pPr>
            <a:r>
              <a:rPr lang="en-US" sz="2400" dirty="0" smtClean="0">
                <a:solidFill>
                  <a:srgbClr val="000000"/>
                </a:solidFill>
                <a:latin typeface="Helvetica Neue Black Condensed"/>
                <a:cs typeface="Helvetica Neue Black Condensed"/>
              </a:rPr>
              <a:t>Ubiquitous computing</a:t>
            </a:r>
          </a:p>
          <a:p>
            <a:pPr marL="342900" indent="-342900">
              <a:buFont typeface="Wingdings" charset="2"/>
              <a:buChar char="§"/>
            </a:pPr>
            <a:r>
              <a:rPr lang="en-US" sz="2400" dirty="0" smtClean="0">
                <a:solidFill>
                  <a:srgbClr val="000000"/>
                </a:solidFill>
                <a:latin typeface="Helvetica Neue Black Condensed"/>
                <a:cs typeface="Helvetica Neue Black Condensed"/>
              </a:rPr>
              <a:t>Cloud computing</a:t>
            </a:r>
          </a:p>
          <a:p>
            <a:pPr marL="342900" indent="-342900">
              <a:buFont typeface="Wingdings" charset="2"/>
              <a:buChar char="§"/>
            </a:pPr>
            <a:r>
              <a:rPr lang="en-US" sz="2400" dirty="0" smtClean="0">
                <a:solidFill>
                  <a:srgbClr val="000000"/>
                </a:solidFill>
                <a:latin typeface="Helvetica Neue Black Condensed"/>
                <a:cs typeface="Helvetica Neue Black Condensed"/>
              </a:rPr>
              <a:t>Wearable computing</a:t>
            </a:r>
          </a:p>
          <a:p>
            <a:pPr marL="342900" indent="-342900">
              <a:buFont typeface="Wingdings" charset="2"/>
              <a:buChar char="§"/>
            </a:pPr>
            <a:r>
              <a:rPr lang="en-US" sz="2400" dirty="0" smtClean="0">
                <a:solidFill>
                  <a:srgbClr val="000000"/>
                </a:solidFill>
                <a:latin typeface="Helvetica Neue Black Condensed"/>
                <a:cs typeface="Helvetica Neue Black Condensed"/>
              </a:rPr>
              <a:t>Multi-channel &amp;</a:t>
            </a:r>
            <a:br>
              <a:rPr lang="en-US" sz="2400" dirty="0" smtClean="0">
                <a:solidFill>
                  <a:srgbClr val="000000"/>
                </a:solidFill>
                <a:latin typeface="Helvetica Neue Black Condensed"/>
                <a:cs typeface="Helvetica Neue Black Condensed"/>
              </a:rPr>
            </a:br>
            <a:r>
              <a:rPr lang="en-US" sz="2400" dirty="0" smtClean="0">
                <a:solidFill>
                  <a:srgbClr val="000000"/>
                </a:solidFill>
                <a:latin typeface="Helvetica Neue Black Condensed"/>
                <a:cs typeface="Helvetica Neue Black Condensed"/>
              </a:rPr>
              <a:t>stream processing</a:t>
            </a:r>
            <a:endParaRPr lang="en-US" sz="2400" dirty="0">
              <a:solidFill>
                <a:srgbClr val="000000"/>
              </a:solidFill>
              <a:latin typeface="Helvetica Neue Black Condensed"/>
              <a:cs typeface="Helvetica Neue Black Condensed"/>
            </a:endParaRPr>
          </a:p>
          <a:p>
            <a:pPr marL="342900" indent="-342900">
              <a:buFont typeface="Wingdings" charset="2"/>
              <a:buChar char="§"/>
            </a:pPr>
            <a:r>
              <a:rPr lang="en-US" sz="2400" dirty="0" smtClean="0">
                <a:solidFill>
                  <a:srgbClr val="000000"/>
                </a:solidFill>
                <a:latin typeface="Helvetica Neue Black Condensed"/>
                <a:cs typeface="Helvetica Neue Black Condensed"/>
              </a:rPr>
              <a:t>Cognitive computing</a:t>
            </a:r>
            <a:endParaRPr lang="en-US" sz="2400" dirty="0">
              <a:solidFill>
                <a:srgbClr val="000000"/>
              </a:solidFill>
              <a:latin typeface="Helvetica Neue Black Condensed"/>
              <a:cs typeface="Helvetica Neue Black Condensed"/>
            </a:endParaRPr>
          </a:p>
        </p:txBody>
      </p:sp>
      <p:pic>
        <p:nvPicPr>
          <p:cNvPr id="5" name="Picture 4" descr="getting-started-in-mobile-commerc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334" y="1351761"/>
            <a:ext cx="4191000" cy="2679700"/>
          </a:xfrm>
          <a:prstGeom prst="rect">
            <a:avLst/>
          </a:prstGeom>
        </p:spPr>
      </p:pic>
      <p:sp>
        <p:nvSpPr>
          <p:cNvPr id="8" name="Date Placeholder 7"/>
          <p:cNvSpPr>
            <a:spLocks noGrp="1"/>
          </p:cNvSpPr>
          <p:nvPr>
            <p:ph type="dt" sz="half" idx="10"/>
          </p:nvPr>
        </p:nvSpPr>
        <p:spPr/>
        <p:txBody>
          <a:bodyPr/>
          <a:lstStyle/>
          <a:p>
            <a:r>
              <a:rPr lang="en-US" smtClean="0"/>
              <a:t>Information Systems, Unit 01</a:t>
            </a:r>
            <a:endParaRPr lang="en-US"/>
          </a:p>
        </p:txBody>
      </p:sp>
      <p:sp>
        <p:nvSpPr>
          <p:cNvPr id="9" name="Slide Number Placeholder 8"/>
          <p:cNvSpPr>
            <a:spLocks noGrp="1"/>
          </p:cNvSpPr>
          <p:nvPr>
            <p:ph type="sldNum" sz="quarter" idx="12"/>
          </p:nvPr>
        </p:nvSpPr>
        <p:spPr/>
        <p:txBody>
          <a:bodyPr/>
          <a:lstStyle/>
          <a:p>
            <a:fld id="{70915109-DA69-6E47-8559-61ECB78F5B26}" type="slidenum">
              <a:rPr lang="en-US" smtClean="0"/>
              <a:t>7</a:t>
            </a:fld>
            <a:endParaRPr lang="en-US"/>
          </a:p>
        </p:txBody>
      </p:sp>
    </p:spTree>
    <p:extLst>
      <p:ext uri="{BB962C8B-B14F-4D97-AF65-F5344CB8AC3E}">
        <p14:creationId xmlns:p14="http://schemas.microsoft.com/office/powerpoint/2010/main" val="2829584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normAutofit fontScale="90000"/>
          </a:bodyPr>
          <a:lstStyle/>
          <a:p>
            <a:r>
              <a:rPr lang="en-US" sz="4000" dirty="0"/>
              <a:t>Representing and Scheduling Project Plans</a:t>
            </a:r>
          </a:p>
        </p:txBody>
      </p:sp>
      <p:sp>
        <p:nvSpPr>
          <p:cNvPr id="28676" name="Rectangle 3" descr="Rectangle: Click to edit Master text styles&#10;Second level&#10;Third level&#10;Fourth level&#10;Fifth level"/>
          <p:cNvSpPr>
            <a:spLocks noGrp="1" noChangeArrowheads="1"/>
          </p:cNvSpPr>
          <p:nvPr>
            <p:ph idx="1"/>
          </p:nvPr>
        </p:nvSpPr>
        <p:spPr/>
        <p:txBody>
          <a:bodyPr>
            <a:normAutofit/>
          </a:bodyPr>
          <a:lstStyle/>
          <a:p>
            <a:r>
              <a:rPr lang="en-US" dirty="0"/>
              <a:t>Gantt Charts</a:t>
            </a:r>
          </a:p>
          <a:p>
            <a:r>
              <a:rPr lang="en-US" dirty="0"/>
              <a:t>Network Diagrams</a:t>
            </a:r>
          </a:p>
          <a:p>
            <a:r>
              <a:rPr lang="en-US" dirty="0"/>
              <a:t>PERT Calculations</a:t>
            </a:r>
          </a:p>
          <a:p>
            <a:r>
              <a:rPr lang="en-US" dirty="0"/>
              <a:t>Critical Path Scheduling</a:t>
            </a:r>
          </a:p>
          <a:p>
            <a:r>
              <a:rPr lang="en-US" dirty="0"/>
              <a:t>Project Management Software</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79</a:t>
            </a:fld>
            <a:endParaRPr lang="en-US"/>
          </a:p>
        </p:txBody>
      </p:sp>
    </p:spTree>
    <p:extLst>
      <p:ext uri="{BB962C8B-B14F-4D97-AF65-F5344CB8AC3E}">
        <p14:creationId xmlns:p14="http://schemas.microsoft.com/office/powerpoint/2010/main" val="1416054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normAutofit fontScale="90000"/>
          </a:bodyPr>
          <a:lstStyle/>
          <a:p>
            <a:r>
              <a:rPr lang="en-US" sz="4000" dirty="0"/>
              <a:t>Gantt Charts vs. Network Diagrams</a:t>
            </a:r>
          </a:p>
        </p:txBody>
      </p:sp>
      <p:sp>
        <p:nvSpPr>
          <p:cNvPr id="29700" name="Rectangle 3" descr="Rectangle: Click to edit Master text styles&#10;Second level&#10;Third level&#10;Fourth level&#10;Fifth level"/>
          <p:cNvSpPr>
            <a:spLocks noGrp="1" noChangeArrowheads="1"/>
          </p:cNvSpPr>
          <p:nvPr>
            <p:ph idx="1"/>
          </p:nvPr>
        </p:nvSpPr>
        <p:spPr/>
        <p:txBody>
          <a:bodyPr>
            <a:normAutofit lnSpcReduction="10000"/>
          </a:bodyPr>
          <a:lstStyle/>
          <a:p>
            <a:r>
              <a:rPr lang="en-US" sz="2800" dirty="0"/>
              <a:t>Gantt charts</a:t>
            </a:r>
          </a:p>
          <a:p>
            <a:pPr lvl="1"/>
            <a:r>
              <a:rPr lang="en-US" sz="2400" dirty="0">
                <a:latin typeface="Helvetica Neue"/>
                <a:cs typeface="Helvetica Neue"/>
              </a:rPr>
              <a:t>Show task durations.</a:t>
            </a:r>
          </a:p>
          <a:p>
            <a:pPr lvl="1"/>
            <a:r>
              <a:rPr lang="en-US" sz="2400" dirty="0">
                <a:latin typeface="Helvetica Neue"/>
                <a:cs typeface="Helvetica Neue"/>
              </a:rPr>
              <a:t>Show time overlap.</a:t>
            </a:r>
          </a:p>
          <a:p>
            <a:pPr lvl="1"/>
            <a:r>
              <a:rPr lang="en-US" sz="2400" dirty="0">
                <a:latin typeface="Helvetica Neue"/>
                <a:cs typeface="Helvetica Neue"/>
              </a:rPr>
              <a:t>Show slack time in duration.</a:t>
            </a:r>
          </a:p>
          <a:p>
            <a:r>
              <a:rPr lang="en-US" sz="2800" dirty="0"/>
              <a:t>Network diagrams</a:t>
            </a:r>
          </a:p>
          <a:p>
            <a:pPr lvl="1"/>
            <a:r>
              <a:rPr lang="en-US" sz="2400" dirty="0">
                <a:latin typeface="Helvetica Neue"/>
                <a:cs typeface="Helvetica Neue"/>
              </a:rPr>
              <a:t>Show task dependencies.</a:t>
            </a:r>
          </a:p>
          <a:p>
            <a:pPr lvl="1"/>
            <a:r>
              <a:rPr lang="en-US" sz="2400" dirty="0">
                <a:latin typeface="Helvetica Neue"/>
                <a:cs typeface="Helvetica Neue"/>
              </a:rPr>
              <a:t>Do not show time overlap, but show parallelism.</a:t>
            </a:r>
          </a:p>
          <a:p>
            <a:pPr lvl="1"/>
            <a:r>
              <a:rPr lang="en-US" sz="2400" dirty="0">
                <a:latin typeface="Helvetica Neue"/>
                <a:cs typeface="Helvetica Neue"/>
              </a:rPr>
              <a:t>Show slack time in boxes.</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80</a:t>
            </a:fld>
            <a:endParaRPr lang="en-US"/>
          </a:p>
        </p:txBody>
      </p:sp>
    </p:spTree>
    <p:extLst>
      <p:ext uri="{BB962C8B-B14F-4D97-AF65-F5344CB8AC3E}">
        <p14:creationId xmlns:p14="http://schemas.microsoft.com/office/powerpoint/2010/main" val="2197899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r>
              <a:rPr lang="en-US" sz="4000" dirty="0"/>
              <a:t>Gantt Charts vs. Network Diagrams (Cont.)</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81</a:t>
            </a:fld>
            <a:endParaRPr lang="en-US"/>
          </a:p>
        </p:txBody>
      </p:sp>
      <p:pic>
        <p:nvPicPr>
          <p:cNvPr id="307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588567"/>
            <a:ext cx="5511800" cy="232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057400"/>
            <a:ext cx="3727450" cy="240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2"/>
          <p:cNvSpPr>
            <a:spLocks noChangeArrowheads="1"/>
          </p:cNvSpPr>
          <p:nvPr/>
        </p:nvSpPr>
        <p:spPr bwMode="auto">
          <a:xfrm>
            <a:off x="4311650" y="3312558"/>
            <a:ext cx="457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a:t>Figure 3-19</a:t>
            </a:r>
          </a:p>
          <a:p>
            <a:r>
              <a:rPr lang="en-US" dirty="0"/>
              <a:t>Graphical diagrams that depict </a:t>
            </a:r>
            <a:r>
              <a:rPr lang="en-US" dirty="0" smtClean="0"/>
              <a:t>project plans</a:t>
            </a:r>
            <a:endParaRPr lang="en-US" dirty="0"/>
          </a:p>
          <a:p>
            <a:r>
              <a:rPr lang="en-US" dirty="0"/>
              <a:t>(a) A Gantt chart</a:t>
            </a:r>
          </a:p>
          <a:p>
            <a:r>
              <a:rPr lang="en-US" dirty="0"/>
              <a:t>(b) A network </a:t>
            </a:r>
            <a:r>
              <a:rPr lang="en-US" dirty="0" smtClean="0"/>
              <a:t>diagram</a:t>
            </a:r>
            <a:endParaRPr lang="en-US" dirty="0"/>
          </a:p>
        </p:txBody>
      </p:sp>
    </p:spTree>
    <p:extLst>
      <p:ext uri="{BB962C8B-B14F-4D97-AF65-F5344CB8AC3E}">
        <p14:creationId xmlns:p14="http://schemas.microsoft.com/office/powerpoint/2010/main" val="3158704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fontScale="90000"/>
          </a:bodyPr>
          <a:lstStyle/>
          <a:p>
            <a:r>
              <a:rPr lang="en-US" sz="4000" dirty="0"/>
              <a:t>Gantt Charts vs. Network Diagrams (Cont.)</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82</a:t>
            </a:fld>
            <a:endParaRPr lang="en-US"/>
          </a:p>
        </p:txBody>
      </p:sp>
      <p:pic>
        <p:nvPicPr>
          <p:cNvPr id="317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71650"/>
            <a:ext cx="5791200" cy="312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Rectangle 1"/>
          <p:cNvSpPr>
            <a:spLocks noChangeArrowheads="1"/>
          </p:cNvSpPr>
          <p:nvPr/>
        </p:nvSpPr>
        <p:spPr bwMode="auto">
          <a:xfrm>
            <a:off x="4572000" y="1221581"/>
            <a:ext cx="457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3-21</a:t>
            </a:r>
          </a:p>
          <a:p>
            <a:r>
              <a:rPr lang="en-US"/>
              <a:t>A network diagram showing activities</a:t>
            </a:r>
          </a:p>
          <a:p>
            <a:r>
              <a:rPr lang="en-US"/>
              <a:t>(represented by circles) and sequence of</a:t>
            </a:r>
          </a:p>
          <a:p>
            <a:r>
              <a:rPr lang="en-US"/>
              <a:t>those activities (represented by arrows)</a:t>
            </a:r>
          </a:p>
        </p:txBody>
      </p:sp>
    </p:spTree>
    <p:extLst>
      <p:ext uri="{BB962C8B-B14F-4D97-AF65-F5344CB8AC3E}">
        <p14:creationId xmlns:p14="http://schemas.microsoft.com/office/powerpoint/2010/main" val="3473795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dirty="0"/>
              <a:t>Estimating Task Duration</a:t>
            </a:r>
          </a:p>
        </p:txBody>
      </p:sp>
      <p:sp>
        <p:nvSpPr>
          <p:cNvPr id="32772" name="Rectangle 3" descr="Rectangle: Click to edit Master text styles&#10;Second level&#10;Third level&#10;Fourth level&#10;Fifth level"/>
          <p:cNvSpPr>
            <a:spLocks noGrp="1" noChangeArrowheads="1"/>
          </p:cNvSpPr>
          <p:nvPr>
            <p:ph idx="1"/>
          </p:nvPr>
        </p:nvSpPr>
        <p:spPr/>
        <p:txBody>
          <a:bodyPr>
            <a:normAutofit fontScale="92500"/>
          </a:bodyPr>
          <a:lstStyle/>
          <a:p>
            <a:pPr>
              <a:lnSpc>
                <a:spcPct val="90000"/>
              </a:lnSpc>
            </a:pPr>
            <a:r>
              <a:rPr lang="en-US" dirty="0"/>
              <a:t>PERT</a:t>
            </a:r>
            <a:r>
              <a:rPr lang="en-US" dirty="0">
                <a:latin typeface="Helvetica Neue "/>
                <a:cs typeface="Helvetica Neue "/>
              </a:rPr>
              <a:t>: Program Evaluation Review Technique</a:t>
            </a:r>
          </a:p>
          <a:p>
            <a:pPr>
              <a:lnSpc>
                <a:spcPct val="90000"/>
              </a:lnSpc>
            </a:pPr>
            <a:r>
              <a:rPr lang="en-US" dirty="0">
                <a:latin typeface="Helvetica Neue "/>
                <a:cs typeface="Helvetica Neue "/>
              </a:rPr>
              <a:t>Technique that uses optimistic (</a:t>
            </a:r>
            <a:r>
              <a:rPr lang="en-US" i="1" dirty="0">
                <a:latin typeface="Helvetica Neue "/>
                <a:cs typeface="Helvetica Neue "/>
              </a:rPr>
              <a:t>o</a:t>
            </a:r>
            <a:r>
              <a:rPr lang="en-US" dirty="0">
                <a:latin typeface="Helvetica Neue "/>
                <a:cs typeface="Helvetica Neue "/>
              </a:rPr>
              <a:t>), pessimistic (</a:t>
            </a:r>
            <a:r>
              <a:rPr lang="en-US" i="1" dirty="0">
                <a:latin typeface="Helvetica Neue "/>
                <a:cs typeface="Helvetica Neue "/>
              </a:rPr>
              <a:t>p</a:t>
            </a:r>
            <a:r>
              <a:rPr lang="en-US" dirty="0">
                <a:latin typeface="Helvetica Neue "/>
                <a:cs typeface="Helvetica Neue "/>
              </a:rPr>
              <a:t>), and realistic (</a:t>
            </a:r>
            <a:r>
              <a:rPr lang="en-US" i="1" dirty="0">
                <a:latin typeface="Helvetica Neue "/>
                <a:cs typeface="Helvetica Neue "/>
              </a:rPr>
              <a:t>r</a:t>
            </a:r>
            <a:r>
              <a:rPr lang="en-US" dirty="0">
                <a:latin typeface="Helvetica Neue "/>
                <a:cs typeface="Helvetica Neue "/>
              </a:rPr>
              <a:t>) time estimates to determine expected task duration</a:t>
            </a:r>
          </a:p>
          <a:p>
            <a:pPr>
              <a:lnSpc>
                <a:spcPct val="90000"/>
              </a:lnSpc>
            </a:pPr>
            <a:r>
              <a:rPr lang="en-US" dirty="0">
                <a:latin typeface="Helvetica Neue "/>
                <a:cs typeface="Helvetica Neue "/>
              </a:rPr>
              <a:t>Formula for Estimated Time:</a:t>
            </a:r>
          </a:p>
          <a:p>
            <a:pPr marL="457200" lvl="1" indent="0" algn="ctr">
              <a:lnSpc>
                <a:spcPct val="90000"/>
              </a:lnSpc>
              <a:buNone/>
            </a:pPr>
            <a:r>
              <a:rPr lang="en-US" i="1" dirty="0">
                <a:latin typeface="Times New Roman"/>
                <a:cs typeface="Times New Roman"/>
              </a:rPr>
              <a:t>ET = (o + 4r + p</a:t>
            </a:r>
            <a:r>
              <a:rPr lang="en-US" i="1" dirty="0" smtClean="0">
                <a:latin typeface="Times New Roman"/>
                <a:cs typeface="Times New Roman"/>
              </a:rPr>
              <a:t>) / 6</a:t>
            </a:r>
            <a:endParaRPr lang="en-US" i="1" dirty="0">
              <a:latin typeface="Times New Roman"/>
              <a:cs typeface="Times New Roman"/>
            </a:endParaRPr>
          </a:p>
          <a:p>
            <a:pPr>
              <a:lnSpc>
                <a:spcPct val="90000"/>
              </a:lnSpc>
            </a:pPr>
            <a:endParaRPr lang="en-US" dirty="0">
              <a:latin typeface="Arial" charset="0"/>
              <a:cs typeface="Arial" charset="0"/>
            </a:endParaRP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83</a:t>
            </a:fld>
            <a:endParaRPr lang="en-US"/>
          </a:p>
        </p:txBody>
      </p:sp>
    </p:spTree>
    <p:extLst>
      <p:ext uri="{BB962C8B-B14F-4D97-AF65-F5344CB8AC3E}">
        <p14:creationId xmlns:p14="http://schemas.microsoft.com/office/powerpoint/2010/main" val="3072560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dirty="0"/>
              <a:t>Example PERT Analysis</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84</a:t>
            </a:fld>
            <a:endParaRPr lang="en-US"/>
          </a:p>
        </p:txBody>
      </p:sp>
      <p:sp>
        <p:nvSpPr>
          <p:cNvPr id="33796" name="Rectangle 4"/>
          <p:cNvSpPr>
            <a:spLocks noChangeArrowheads="1"/>
          </p:cNvSpPr>
          <p:nvPr/>
        </p:nvSpPr>
        <p:spPr bwMode="auto">
          <a:xfrm>
            <a:off x="1447800" y="4258866"/>
            <a:ext cx="624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3-22</a:t>
            </a:r>
          </a:p>
          <a:p>
            <a:r>
              <a:rPr lang="en-US"/>
              <a:t>Estimated time calculations for the SPTS project</a:t>
            </a:r>
          </a:p>
        </p:txBody>
      </p:sp>
      <p:pic>
        <p:nvPicPr>
          <p:cNvPr id="3379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998105"/>
            <a:ext cx="8634413" cy="322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6502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lstStyle/>
          <a:p>
            <a:r>
              <a:rPr lang="en-US" dirty="0"/>
              <a:t>Critical Path Scheduling</a:t>
            </a:r>
          </a:p>
        </p:txBody>
      </p:sp>
      <p:sp>
        <p:nvSpPr>
          <p:cNvPr id="34820" name="Rectangle 3" descr="Rectangle: Click to edit Master text styles&#10;Second level&#10;Third level&#10;Fourth level&#10;Fifth level"/>
          <p:cNvSpPr>
            <a:spLocks noGrp="1" noChangeArrowheads="1"/>
          </p:cNvSpPr>
          <p:nvPr>
            <p:ph idx="1"/>
          </p:nvPr>
        </p:nvSpPr>
        <p:spPr/>
        <p:txBody>
          <a:bodyPr/>
          <a:lstStyle/>
          <a:p>
            <a:r>
              <a:rPr lang="en-US" sz="2800" dirty="0">
                <a:latin typeface="Helvetica Neue"/>
                <a:cs typeface="Helvetica Neue"/>
              </a:rPr>
              <a:t>A scheduling technique whose order and duration of a sequence of task activities directly affect the completion</a:t>
            </a:r>
          </a:p>
          <a:p>
            <a:r>
              <a:rPr lang="en-US" sz="2800" i="1" dirty="0"/>
              <a:t>Critical path:</a:t>
            </a:r>
            <a:r>
              <a:rPr lang="en-US" sz="2800" dirty="0"/>
              <a:t> </a:t>
            </a:r>
            <a:r>
              <a:rPr lang="en-US" sz="2800" dirty="0">
                <a:latin typeface="Helvetica Neue"/>
                <a:cs typeface="Helvetica Neue"/>
              </a:rPr>
              <a:t>the shortest time in which a project can be completed</a:t>
            </a:r>
          </a:p>
          <a:p>
            <a:r>
              <a:rPr lang="en-US" sz="2800" i="1" dirty="0"/>
              <a:t>Slack time: </a:t>
            </a:r>
            <a:r>
              <a:rPr lang="en-US" sz="2800" dirty="0">
                <a:latin typeface="Helvetica Neue"/>
                <a:cs typeface="Helvetica Neue"/>
              </a:rPr>
              <a:t>the time an activity can be delayed without delaying the project</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85</a:t>
            </a:fld>
            <a:endParaRPr lang="en-US"/>
          </a:p>
        </p:txBody>
      </p:sp>
    </p:spTree>
    <p:extLst>
      <p:ext uri="{BB962C8B-B14F-4D97-AF65-F5344CB8AC3E}">
        <p14:creationId xmlns:p14="http://schemas.microsoft.com/office/powerpoint/2010/main" val="2112439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normAutofit fontScale="90000"/>
          </a:bodyPr>
          <a:lstStyle/>
          <a:p>
            <a:r>
              <a:rPr lang="en-US" sz="4000" dirty="0"/>
              <a:t>Critical Path Example</a:t>
            </a:r>
            <a:br>
              <a:rPr lang="en-US" sz="4000" dirty="0"/>
            </a:br>
            <a:r>
              <a:rPr lang="en-US" sz="4000" dirty="0"/>
              <a:t>(dependencies between tasks)</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86</a:t>
            </a:fld>
            <a:endParaRPr lang="en-US"/>
          </a:p>
        </p:txBody>
      </p:sp>
      <p:sp>
        <p:nvSpPr>
          <p:cNvPr id="35844" name="Text Box 4"/>
          <p:cNvSpPr txBox="1">
            <a:spLocks noChangeArrowheads="1"/>
          </p:cNvSpPr>
          <p:nvPr/>
        </p:nvSpPr>
        <p:spPr bwMode="auto">
          <a:xfrm>
            <a:off x="5529264" y="1771650"/>
            <a:ext cx="315753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buFont typeface="Wingdings" charset="0"/>
              <a:buNone/>
            </a:pPr>
            <a:r>
              <a:rPr lang="en-US" sz="2000"/>
              <a:t>PRECEDING ACTIVITIES indicate the activities that must be completed before the specified activity can begin.</a:t>
            </a:r>
          </a:p>
        </p:txBody>
      </p:sp>
      <p:pic>
        <p:nvPicPr>
          <p:cNvPr id="35845" name="Picture 4" descr="Nonam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18435"/>
            <a:ext cx="4892675" cy="2896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5"/>
          <p:cNvSpPr>
            <a:spLocks noChangeArrowheads="1"/>
          </p:cNvSpPr>
          <p:nvPr/>
        </p:nvSpPr>
        <p:spPr bwMode="auto">
          <a:xfrm>
            <a:off x="762000" y="4114800"/>
            <a:ext cx="6705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3-23 </a:t>
            </a:r>
            <a:r>
              <a:rPr lang="en-US"/>
              <a:t>Sequence of Activities within the SPTS project</a:t>
            </a:r>
          </a:p>
        </p:txBody>
      </p:sp>
    </p:spTree>
    <p:extLst>
      <p:ext uri="{BB962C8B-B14F-4D97-AF65-F5344CB8AC3E}">
        <p14:creationId xmlns:p14="http://schemas.microsoft.com/office/powerpoint/2010/main" val="3128003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normAutofit/>
          </a:bodyPr>
          <a:lstStyle/>
          <a:p>
            <a:r>
              <a:rPr lang="en-US" sz="4000" dirty="0"/>
              <a:t>Critical Path Example (Cont.)</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87</a:t>
            </a:fld>
            <a:endParaRPr lang="en-US"/>
          </a:p>
        </p:txBody>
      </p:sp>
      <p:pic>
        <p:nvPicPr>
          <p:cNvPr id="368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998105"/>
            <a:ext cx="8102353" cy="382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1"/>
          <p:cNvSpPr>
            <a:spLocks noChangeArrowheads="1"/>
          </p:cNvSpPr>
          <p:nvPr/>
        </p:nvSpPr>
        <p:spPr bwMode="auto">
          <a:xfrm>
            <a:off x="3657600" y="3349228"/>
            <a:ext cx="4572000"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dirty="0"/>
              <a:t>Figure 3-24</a:t>
            </a:r>
          </a:p>
          <a:p>
            <a:r>
              <a:rPr lang="en-US" dirty="0"/>
              <a:t>Gantt chart that illustrates the sequence</a:t>
            </a:r>
          </a:p>
          <a:p>
            <a:r>
              <a:rPr lang="en-US" dirty="0"/>
              <a:t>and duration of each activity of the SPTS</a:t>
            </a:r>
          </a:p>
          <a:p>
            <a:r>
              <a:rPr lang="en-US" dirty="0" smtClean="0"/>
              <a:t>project</a:t>
            </a:r>
            <a:endParaRPr lang="en-US" dirty="0"/>
          </a:p>
        </p:txBody>
      </p:sp>
    </p:spTree>
    <p:extLst>
      <p:ext uri="{BB962C8B-B14F-4D97-AF65-F5344CB8AC3E}">
        <p14:creationId xmlns:p14="http://schemas.microsoft.com/office/powerpoint/2010/main" val="3138015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8" descr="Nonam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998105"/>
            <a:ext cx="5962650" cy="283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2"/>
          <p:cNvSpPr txBox="1">
            <a:spLocks noChangeArrowheads="1"/>
          </p:cNvSpPr>
          <p:nvPr/>
        </p:nvSpPr>
        <p:spPr bwMode="auto">
          <a:xfrm>
            <a:off x="533400" y="3829050"/>
            <a:ext cx="7772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b="1"/>
              <a:t>FIGURE 3-25</a:t>
            </a:r>
          </a:p>
          <a:p>
            <a:pPr eaLnBrk="1" hangingPunct="1"/>
            <a:r>
              <a:rPr lang="en-US" sz="2000"/>
              <a:t>A network diagram that illustrates the activities (circles) and the sequence (arrows) of those activities</a:t>
            </a:r>
          </a:p>
        </p:txBody>
      </p:sp>
      <p:sp>
        <p:nvSpPr>
          <p:cNvPr id="37893" name="Rectangle 4"/>
          <p:cNvSpPr>
            <a:spLocks noGrp="1" noChangeArrowheads="1"/>
          </p:cNvSpPr>
          <p:nvPr>
            <p:ph type="title"/>
          </p:nvPr>
        </p:nvSpPr>
        <p:spPr/>
        <p:txBody>
          <a:bodyPr>
            <a:normAutofit/>
          </a:bodyPr>
          <a:lstStyle/>
          <a:p>
            <a:r>
              <a:rPr lang="en-US" dirty="0"/>
              <a:t>Critical Path Example (Cont.)</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88</a:t>
            </a:fld>
            <a:endParaRPr lang="en-US"/>
          </a:p>
        </p:txBody>
      </p:sp>
      <p:sp>
        <p:nvSpPr>
          <p:cNvPr id="37894" name="Text Box 5"/>
          <p:cNvSpPr txBox="1">
            <a:spLocks noChangeArrowheads="1"/>
          </p:cNvSpPr>
          <p:nvPr/>
        </p:nvSpPr>
        <p:spPr bwMode="auto">
          <a:xfrm>
            <a:off x="5851526" y="2000250"/>
            <a:ext cx="32924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800">
                <a:latin typeface="Times New Roman" charset="0"/>
              </a:rPr>
              <a:t>Network diagram shows dependencies</a:t>
            </a:r>
          </a:p>
        </p:txBody>
      </p:sp>
    </p:spTree>
    <p:extLst>
      <p:ext uri="{BB962C8B-B14F-4D97-AF65-F5344CB8AC3E}">
        <p14:creationId xmlns:p14="http://schemas.microsoft.com/office/powerpoint/2010/main" val="597107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55" y="168089"/>
            <a:ext cx="8720385" cy="665226"/>
          </a:xfrm>
        </p:spPr>
        <p:txBody>
          <a:bodyPr>
            <a:normAutofit fontScale="90000"/>
          </a:bodyPr>
          <a:lstStyle/>
          <a:p>
            <a:r>
              <a:rPr lang="en-US" dirty="0" smtClean="0"/>
              <a:t>PLATFORMS</a:t>
            </a:r>
            <a:endParaRPr lang="en-US" dirty="0"/>
          </a:p>
        </p:txBody>
      </p:sp>
      <p:sp>
        <p:nvSpPr>
          <p:cNvPr id="4" name="Rectangle 3"/>
          <p:cNvSpPr/>
          <p:nvPr/>
        </p:nvSpPr>
        <p:spPr>
          <a:xfrm>
            <a:off x="744070" y="1200151"/>
            <a:ext cx="8186570" cy="3046988"/>
          </a:xfrm>
          <a:prstGeom prst="rect">
            <a:avLst/>
          </a:prstGeom>
        </p:spPr>
        <p:txBody>
          <a:bodyPr wrap="square">
            <a:spAutoFit/>
          </a:bodyPr>
          <a:lstStyle/>
          <a:p>
            <a:pPr marL="342900" indent="-342900">
              <a:buFont typeface="Wingdings" charset="2"/>
              <a:buChar char="§"/>
            </a:pPr>
            <a:r>
              <a:rPr lang="en-US" sz="2400" dirty="0" smtClean="0">
                <a:solidFill>
                  <a:srgbClr val="000000"/>
                </a:solidFill>
                <a:latin typeface="Helvetica Neue Black Condensed"/>
                <a:cs typeface="Helvetica Neue Black Condensed"/>
              </a:rPr>
              <a:t>Distributed computing</a:t>
            </a:r>
          </a:p>
          <a:p>
            <a:pPr marL="342900" indent="-342900">
              <a:buFont typeface="Wingdings" charset="2"/>
              <a:buChar char="§"/>
            </a:pPr>
            <a:endParaRPr lang="en-US" sz="2400" dirty="0" smtClean="0">
              <a:solidFill>
                <a:srgbClr val="000000"/>
              </a:solidFill>
              <a:latin typeface="Helvetica Neue Black Condensed"/>
              <a:cs typeface="Helvetica Neue Black Condensed"/>
            </a:endParaRPr>
          </a:p>
          <a:p>
            <a:pPr marL="342900" indent="-342900">
              <a:buFont typeface="Wingdings" charset="2"/>
              <a:buChar char="§"/>
            </a:pPr>
            <a:r>
              <a:rPr lang="en-US" sz="2400" dirty="0" smtClean="0">
                <a:solidFill>
                  <a:srgbClr val="000000"/>
                </a:solidFill>
                <a:latin typeface="Helvetica Neue Black Condensed"/>
                <a:cs typeface="Helvetica Neue Black Condensed"/>
              </a:rPr>
              <a:t>Micro-services and containers</a:t>
            </a:r>
          </a:p>
          <a:p>
            <a:pPr marL="342900" indent="-342900">
              <a:buFont typeface="Wingdings" charset="2"/>
              <a:buChar char="§"/>
            </a:pPr>
            <a:endParaRPr lang="en-US" sz="2400" dirty="0" smtClean="0">
              <a:solidFill>
                <a:srgbClr val="000000"/>
              </a:solidFill>
              <a:latin typeface="Helvetica Neue Black Condensed"/>
              <a:cs typeface="Helvetica Neue Black Condensed"/>
            </a:endParaRPr>
          </a:p>
          <a:p>
            <a:pPr marL="342900" indent="-342900">
              <a:buFont typeface="Wingdings" charset="2"/>
              <a:buChar char="§"/>
            </a:pPr>
            <a:r>
              <a:rPr lang="en-US" sz="2400" dirty="0" smtClean="0">
                <a:solidFill>
                  <a:srgbClr val="000000"/>
                </a:solidFill>
                <a:latin typeface="Helvetica Neue Black Condensed"/>
                <a:cs typeface="Helvetica Neue Black Condensed"/>
              </a:rPr>
              <a:t>Mesh computing, software defined networks</a:t>
            </a:r>
          </a:p>
          <a:p>
            <a:endParaRPr lang="en-US" sz="2400" dirty="0" smtClean="0">
              <a:solidFill>
                <a:srgbClr val="000000"/>
              </a:solidFill>
              <a:latin typeface="Helvetica Neue Black Condensed"/>
              <a:cs typeface="Helvetica Neue Black Condensed"/>
            </a:endParaRPr>
          </a:p>
          <a:p>
            <a:pPr marL="342900" indent="-342900">
              <a:buFont typeface="Wingdings" charset="2"/>
              <a:buChar char="§"/>
            </a:pPr>
            <a:r>
              <a:rPr lang="en-US" sz="2400" dirty="0" smtClean="0">
                <a:solidFill>
                  <a:srgbClr val="000000"/>
                </a:solidFill>
                <a:latin typeface="Helvetica Neue Black Condensed"/>
                <a:cs typeface="Helvetica Neue Black Condensed"/>
              </a:rPr>
              <a:t>AI driven workflows, machine learning for behavioral tracking</a:t>
            </a:r>
            <a:endParaRPr lang="en-US" sz="2400" dirty="0">
              <a:solidFill>
                <a:srgbClr val="000000"/>
              </a:solidFill>
              <a:latin typeface="Helvetica Neue Black Condensed"/>
              <a:cs typeface="Helvetica Neue Black Condensed"/>
            </a:endParaRPr>
          </a:p>
        </p:txBody>
      </p:sp>
      <p:sp>
        <p:nvSpPr>
          <p:cNvPr id="7" name="Date Placeholder 6"/>
          <p:cNvSpPr>
            <a:spLocks noGrp="1"/>
          </p:cNvSpPr>
          <p:nvPr>
            <p:ph type="dt" sz="half" idx="10"/>
          </p:nvPr>
        </p:nvSpPr>
        <p:spPr/>
        <p:txBody>
          <a:bodyPr/>
          <a:lstStyle/>
          <a:p>
            <a:r>
              <a:rPr lang="en-US" smtClean="0"/>
              <a:t>Information Systems, Unit 01</a:t>
            </a:r>
            <a:endParaRPr lang="en-US"/>
          </a:p>
        </p:txBody>
      </p:sp>
      <p:sp>
        <p:nvSpPr>
          <p:cNvPr id="8" name="Slide Number Placeholder 7"/>
          <p:cNvSpPr>
            <a:spLocks noGrp="1"/>
          </p:cNvSpPr>
          <p:nvPr>
            <p:ph type="sldNum" sz="quarter" idx="12"/>
          </p:nvPr>
        </p:nvSpPr>
        <p:spPr/>
        <p:txBody>
          <a:bodyPr/>
          <a:lstStyle/>
          <a:p>
            <a:fld id="{70915109-DA69-6E47-8559-61ECB78F5B26}" type="slidenum">
              <a:rPr lang="en-US" smtClean="0"/>
              <a:t>8</a:t>
            </a:fld>
            <a:endParaRPr lang="en-US"/>
          </a:p>
        </p:txBody>
      </p:sp>
    </p:spTree>
    <p:extLst>
      <p:ext uri="{BB962C8B-B14F-4D97-AF65-F5344CB8AC3E}">
        <p14:creationId xmlns:p14="http://schemas.microsoft.com/office/powerpoint/2010/main" val="1491473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normAutofit/>
          </a:bodyPr>
          <a:lstStyle/>
          <a:p>
            <a:r>
              <a:rPr lang="en-US" dirty="0"/>
              <a:t>Determining the Critical Path</a:t>
            </a:r>
          </a:p>
        </p:txBody>
      </p:sp>
      <p:sp>
        <p:nvSpPr>
          <p:cNvPr id="38916" name="Rectangle 3" descr="Rectangle: Click to edit Master text styles&#10;Second level&#10;Third level&#10;Fourth level&#10;Fifth level"/>
          <p:cNvSpPr>
            <a:spLocks noGrp="1" noChangeArrowheads="1"/>
          </p:cNvSpPr>
          <p:nvPr>
            <p:ph idx="1"/>
          </p:nvPr>
        </p:nvSpPr>
        <p:spPr/>
        <p:txBody>
          <a:bodyPr>
            <a:normAutofit fontScale="92500" lnSpcReduction="10000"/>
          </a:bodyPr>
          <a:lstStyle/>
          <a:p>
            <a:pPr>
              <a:spcBef>
                <a:spcPts val="1200"/>
              </a:spcBef>
              <a:buFont typeface="Wingdings" pitchFamily="2" charset="2"/>
              <a:buChar char="n"/>
              <a:defRPr/>
            </a:pPr>
            <a:r>
              <a:rPr lang="en-US" sz="2600" dirty="0" smtClean="0">
                <a:latin typeface="Helvetica Neue"/>
                <a:ea typeface="+mn-ea"/>
                <a:cs typeface="Helvetica Neue"/>
              </a:rPr>
              <a:t>Calculate the earliest possible completion time for each activity by summing the activity times in the longest path to the activity. This gives total expected project time.</a:t>
            </a:r>
          </a:p>
          <a:p>
            <a:pPr>
              <a:spcBef>
                <a:spcPts val="1200"/>
              </a:spcBef>
              <a:buFont typeface="Wingdings" pitchFamily="2" charset="2"/>
              <a:buChar char="n"/>
              <a:defRPr/>
            </a:pPr>
            <a:r>
              <a:rPr lang="en-US" sz="2600" dirty="0" smtClean="0">
                <a:latin typeface="Helvetica Neue"/>
                <a:ea typeface="+mn-ea"/>
                <a:cs typeface="Helvetica Neue"/>
              </a:rPr>
              <a:t>Calculate the latest possible completion time for each activity by subtracting the activity times in the path following the activity from the total expected time. This gives slack time for activities.</a:t>
            </a:r>
          </a:p>
          <a:p>
            <a:pPr>
              <a:spcBef>
                <a:spcPts val="1200"/>
              </a:spcBef>
              <a:buFont typeface="Wingdings" pitchFamily="2" charset="2"/>
              <a:buChar char="n"/>
              <a:defRPr/>
            </a:pPr>
            <a:r>
              <a:rPr lang="en-US" sz="2600" dirty="0" smtClean="0">
                <a:latin typeface="Helvetica Neue"/>
                <a:ea typeface="+mn-ea"/>
                <a:cs typeface="Helvetica Neue"/>
              </a:rPr>
              <a:t>Critical path contains no activities with slack time.</a:t>
            </a:r>
          </a:p>
          <a:p>
            <a:pPr>
              <a:lnSpc>
                <a:spcPct val="90000"/>
              </a:lnSpc>
              <a:buFont typeface="Wingdings" pitchFamily="2" charset="2"/>
              <a:buNone/>
              <a:defRPr/>
            </a:pPr>
            <a:endParaRPr lang="en-US" sz="2400" dirty="0" smtClean="0">
              <a:ea typeface="+mn-ea"/>
            </a:endParaRP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89</a:t>
            </a:fld>
            <a:endParaRPr lang="en-US"/>
          </a:p>
        </p:txBody>
      </p:sp>
    </p:spTree>
    <p:extLst>
      <p:ext uri="{BB962C8B-B14F-4D97-AF65-F5344CB8AC3E}">
        <p14:creationId xmlns:p14="http://schemas.microsoft.com/office/powerpoint/2010/main" val="18876655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10"/>
          <p:cNvSpPr>
            <a:spLocks noGrp="1" noChangeArrowheads="1"/>
          </p:cNvSpPr>
          <p:nvPr>
            <p:ph type="title"/>
          </p:nvPr>
        </p:nvSpPr>
        <p:spPr/>
        <p:txBody>
          <a:bodyPr>
            <a:normAutofit/>
          </a:bodyPr>
          <a:lstStyle/>
          <a:p>
            <a:r>
              <a:rPr lang="en-US" dirty="0"/>
              <a:t>Critical Path Calculation</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90</a:t>
            </a:fld>
            <a:endParaRPr lang="en-US"/>
          </a:p>
        </p:txBody>
      </p:sp>
      <p:sp>
        <p:nvSpPr>
          <p:cNvPr id="39940" name="Text Box 11"/>
          <p:cNvSpPr txBox="1">
            <a:spLocks noChangeArrowheads="1"/>
          </p:cNvSpPr>
          <p:nvPr/>
        </p:nvSpPr>
        <p:spPr bwMode="auto">
          <a:xfrm>
            <a:off x="914400" y="3910012"/>
            <a:ext cx="7772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dirty="0"/>
              <a:t>Early and late time calculations are determined and critical path established. (Note: Activity #5 can begin late without affecting project completion time.) </a:t>
            </a:r>
          </a:p>
        </p:txBody>
      </p:sp>
      <p:pic>
        <p:nvPicPr>
          <p:cNvPr id="39943" name="Picture 7" descr="Nonam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2039" y="1698654"/>
            <a:ext cx="7019925"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Rectangle 8"/>
          <p:cNvSpPr>
            <a:spLocks noChangeArrowheads="1"/>
          </p:cNvSpPr>
          <p:nvPr/>
        </p:nvSpPr>
        <p:spPr bwMode="auto">
          <a:xfrm>
            <a:off x="685800" y="1028700"/>
            <a:ext cx="7924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3-26</a:t>
            </a:r>
          </a:p>
          <a:p>
            <a:r>
              <a:rPr lang="en-US"/>
              <a:t>A network diagram for the SPTS project showing estimated times for each activity and the earliest and latest expected completion time for each activity</a:t>
            </a:r>
          </a:p>
        </p:txBody>
      </p:sp>
    </p:spTree>
    <p:extLst>
      <p:ext uri="{BB962C8B-B14F-4D97-AF65-F5344CB8AC3E}">
        <p14:creationId xmlns:p14="http://schemas.microsoft.com/office/powerpoint/2010/main" val="265483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5"/>
          <p:cNvSpPr>
            <a:spLocks noGrp="1" noChangeArrowheads="1"/>
          </p:cNvSpPr>
          <p:nvPr>
            <p:ph type="title"/>
          </p:nvPr>
        </p:nvSpPr>
        <p:spPr/>
        <p:txBody>
          <a:bodyPr>
            <a:normAutofit/>
          </a:bodyPr>
          <a:lstStyle/>
          <a:p>
            <a:r>
              <a:rPr lang="en-US" dirty="0"/>
              <a:t>Critical Path Calculation (cont.)</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91</a:t>
            </a:fld>
            <a:endParaRPr lang="en-US"/>
          </a:p>
        </p:txBody>
      </p:sp>
      <p:sp>
        <p:nvSpPr>
          <p:cNvPr id="40964" name="Text Box 6"/>
          <p:cNvSpPr txBox="1">
            <a:spLocks noChangeArrowheads="1"/>
          </p:cNvSpPr>
          <p:nvPr/>
        </p:nvSpPr>
        <p:spPr bwMode="auto">
          <a:xfrm>
            <a:off x="2286000" y="4171950"/>
            <a:ext cx="472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2400"/>
              <a:t>Note the slack time in Activity #5.</a:t>
            </a:r>
          </a:p>
        </p:txBody>
      </p:sp>
      <p:pic>
        <p:nvPicPr>
          <p:cNvPr id="40967" name="Picture 7" descr="Nonam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1" y="2057400"/>
            <a:ext cx="8220075"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Rectangle 8"/>
          <p:cNvSpPr>
            <a:spLocks noChangeArrowheads="1"/>
          </p:cNvSpPr>
          <p:nvPr/>
        </p:nvSpPr>
        <p:spPr bwMode="auto">
          <a:xfrm>
            <a:off x="609600" y="1143000"/>
            <a:ext cx="8001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1"/>
              <a:t>FIGURE 3-27</a:t>
            </a:r>
          </a:p>
          <a:p>
            <a:r>
              <a:rPr lang="en-US"/>
              <a:t>Activity slack time calculations for the SPTS project; all activities except number 5 are on the critical path</a:t>
            </a:r>
          </a:p>
        </p:txBody>
      </p:sp>
    </p:spTree>
    <p:extLst>
      <p:ext uri="{BB962C8B-B14F-4D97-AF65-F5344CB8AC3E}">
        <p14:creationId xmlns:p14="http://schemas.microsoft.com/office/powerpoint/2010/main" val="2068919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normAutofit fontScale="90000"/>
          </a:bodyPr>
          <a:lstStyle/>
          <a:p>
            <a:r>
              <a:rPr lang="en-US" sz="4000" dirty="0"/>
              <a:t>Using Project Management Software</a:t>
            </a:r>
          </a:p>
        </p:txBody>
      </p:sp>
      <p:sp>
        <p:nvSpPr>
          <p:cNvPr id="41988" name="Rectangle 3" descr="Rectangle: Click to edit Master text styles&#10;Second level&#10;Third level&#10;Fourth level&#10;Fifth level"/>
          <p:cNvSpPr>
            <a:spLocks noGrp="1" noChangeArrowheads="1"/>
          </p:cNvSpPr>
          <p:nvPr>
            <p:ph idx="1"/>
          </p:nvPr>
        </p:nvSpPr>
        <p:spPr/>
        <p:txBody>
          <a:bodyPr>
            <a:normAutofit lnSpcReduction="10000"/>
          </a:bodyPr>
          <a:lstStyle/>
          <a:p>
            <a:r>
              <a:rPr lang="en-US" dirty="0">
                <a:latin typeface="Helvetica Neue"/>
                <a:cs typeface="Helvetica Neue"/>
              </a:rPr>
              <a:t>Many powerful software tools exist for assisting with project management.</a:t>
            </a:r>
          </a:p>
          <a:p>
            <a:r>
              <a:rPr lang="en-US" dirty="0"/>
              <a:t>Example</a:t>
            </a:r>
            <a:r>
              <a:rPr lang="en-US" dirty="0">
                <a:latin typeface="Helvetica Neue"/>
                <a:cs typeface="Helvetica Neue"/>
              </a:rPr>
              <a:t>: Microsoft Project can help with</a:t>
            </a:r>
          </a:p>
          <a:p>
            <a:pPr lvl="1"/>
            <a:r>
              <a:rPr lang="en-US" dirty="0">
                <a:latin typeface="Helvetica Neue"/>
                <a:cs typeface="Helvetica Neue"/>
              </a:rPr>
              <a:t>Entering project start or end date.</a:t>
            </a:r>
          </a:p>
          <a:p>
            <a:pPr lvl="1"/>
            <a:r>
              <a:rPr lang="en-US" dirty="0">
                <a:latin typeface="Helvetica Neue"/>
                <a:cs typeface="Helvetica Neue"/>
              </a:rPr>
              <a:t>Establishing tasks and task dependencies.</a:t>
            </a:r>
          </a:p>
          <a:p>
            <a:pPr lvl="1"/>
            <a:r>
              <a:rPr lang="en-US" dirty="0">
                <a:latin typeface="Helvetica Neue"/>
                <a:cs typeface="Helvetica Neue"/>
              </a:rPr>
              <a:t>Viewing project information as Gantt or Network diagrams.</a:t>
            </a: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92</a:t>
            </a:fld>
            <a:endParaRPr lang="en-US"/>
          </a:p>
        </p:txBody>
      </p:sp>
    </p:spTree>
    <p:extLst>
      <p:ext uri="{BB962C8B-B14F-4D97-AF65-F5344CB8AC3E}">
        <p14:creationId xmlns:p14="http://schemas.microsoft.com/office/powerpoint/2010/main" val="3373199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lang="en-US" dirty="0"/>
              <a:t>Summary</a:t>
            </a:r>
          </a:p>
        </p:txBody>
      </p:sp>
      <p:sp>
        <p:nvSpPr>
          <p:cNvPr id="202755" name="Rectangle 3" descr="Rectangle: Click to edit Master text styles&#10;Second level&#10;Third level&#10;Fourth level&#10;Fifth level"/>
          <p:cNvSpPr>
            <a:spLocks noGrp="1" noChangeArrowheads="1"/>
          </p:cNvSpPr>
          <p:nvPr>
            <p:ph idx="1"/>
          </p:nvPr>
        </p:nvSpPr>
        <p:spPr/>
        <p:txBody>
          <a:bodyPr>
            <a:normAutofit lnSpcReduction="10000"/>
          </a:bodyPr>
          <a:lstStyle/>
          <a:p>
            <a:pPr>
              <a:lnSpc>
                <a:spcPct val="80000"/>
              </a:lnSpc>
              <a:buFont typeface="Wingdings" pitchFamily="2" charset="2"/>
              <a:buChar char="n"/>
              <a:defRPr/>
            </a:pPr>
            <a:r>
              <a:rPr lang="en-US" sz="2800" dirty="0">
                <a:ea typeface="+mn-ea"/>
              </a:rPr>
              <a:t>In this chapter you learned how to:</a:t>
            </a:r>
          </a:p>
          <a:p>
            <a:pPr lvl="1">
              <a:lnSpc>
                <a:spcPct val="90000"/>
              </a:lnSpc>
              <a:buFont typeface="Wingdings" charset="2"/>
              <a:buChar char="§"/>
              <a:defRPr/>
            </a:pPr>
            <a:r>
              <a:rPr lang="en-US" sz="2000" dirty="0" smtClean="0">
                <a:latin typeface="Helvetica Neue"/>
                <a:cs typeface="Helvetica Neue"/>
              </a:rPr>
              <a:t>Explain the process of managing an information systems project.</a:t>
            </a:r>
          </a:p>
          <a:p>
            <a:pPr lvl="1">
              <a:lnSpc>
                <a:spcPct val="90000"/>
              </a:lnSpc>
              <a:buFont typeface="Wingdings" charset="2"/>
              <a:buChar char="§"/>
              <a:defRPr/>
            </a:pPr>
            <a:r>
              <a:rPr lang="en-US" sz="2000" dirty="0" smtClean="0">
                <a:latin typeface="Helvetica Neue"/>
                <a:cs typeface="Helvetica Neue"/>
              </a:rPr>
              <a:t>Describe the skills required to be an effective project manager.</a:t>
            </a:r>
          </a:p>
          <a:p>
            <a:pPr lvl="1">
              <a:lnSpc>
                <a:spcPct val="90000"/>
              </a:lnSpc>
              <a:buFont typeface="Wingdings" charset="2"/>
              <a:buChar char="§"/>
              <a:defRPr/>
            </a:pPr>
            <a:r>
              <a:rPr lang="en-US" sz="2000" dirty="0" smtClean="0">
                <a:latin typeface="Helvetica Neue"/>
                <a:cs typeface="Helvetica Neue"/>
              </a:rPr>
              <a:t>List and describe the skills and activities of a project manager during project initiation, project planning,  project execution, and project closedown.</a:t>
            </a:r>
          </a:p>
          <a:p>
            <a:pPr lvl="1">
              <a:lnSpc>
                <a:spcPct val="90000"/>
              </a:lnSpc>
              <a:buFont typeface="Wingdings" charset="2"/>
              <a:buChar char="§"/>
              <a:defRPr/>
            </a:pPr>
            <a:r>
              <a:rPr lang="en-US" sz="2000" dirty="0" smtClean="0">
                <a:latin typeface="Helvetica Neue"/>
                <a:cs typeface="Helvetica Neue"/>
              </a:rPr>
              <a:t>Explain what is meant by critical path scheduling and describe the process of creating Gantt charts and network diagrams.</a:t>
            </a:r>
          </a:p>
          <a:p>
            <a:pPr lvl="1">
              <a:lnSpc>
                <a:spcPct val="90000"/>
              </a:lnSpc>
              <a:buFont typeface="Wingdings" charset="2"/>
              <a:buChar char="§"/>
              <a:defRPr/>
            </a:pPr>
            <a:r>
              <a:rPr lang="en-US" sz="2000" dirty="0" smtClean="0">
                <a:latin typeface="Helvetica Neue"/>
                <a:cs typeface="Helvetica Neue"/>
              </a:rPr>
              <a:t>Explain how commercial project management software packages can be used to assist in representing and managing project schedules. </a:t>
            </a:r>
            <a:endParaRPr lang="en-US" sz="2000" dirty="0">
              <a:latin typeface="Helvetica Neue"/>
              <a:cs typeface="Helvetica Neue"/>
            </a:endParaRPr>
          </a:p>
        </p:txBody>
      </p:sp>
      <p:sp>
        <p:nvSpPr>
          <p:cNvPr id="2" name="Date Placeholder 1"/>
          <p:cNvSpPr>
            <a:spLocks noGrp="1"/>
          </p:cNvSpPr>
          <p:nvPr>
            <p:ph type="dt" sz="half" idx="10"/>
          </p:nvPr>
        </p:nvSpPr>
        <p:spPr/>
        <p:txBody>
          <a:bodyPr/>
          <a:lstStyle/>
          <a:p>
            <a:r>
              <a:rPr lang="en-US" smtClean="0"/>
              <a:t>Information Systems, Unit 01</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93</a:t>
            </a:fld>
            <a:endParaRPr lang="en-US"/>
          </a:p>
        </p:txBody>
      </p:sp>
    </p:spTree>
    <p:extLst>
      <p:ext uri="{BB962C8B-B14F-4D97-AF65-F5344CB8AC3E}">
        <p14:creationId xmlns:p14="http://schemas.microsoft.com/office/powerpoint/2010/main" val="3868739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47263"/>
            <a:ext cx="8229600" cy="4047360"/>
          </a:xfrm>
        </p:spPr>
        <p:txBody>
          <a:bodyPr anchor="ctr" anchorCtr="0"/>
          <a:lstStyle/>
          <a:p>
            <a:pPr marL="0" indent="0" algn="ctr">
              <a:buNone/>
            </a:pPr>
            <a:r>
              <a:rPr lang="en-US" dirty="0" smtClean="0">
                <a:latin typeface="Helvetica Neue Black Condensed"/>
                <a:cs typeface="Helvetica Neue Black Condensed"/>
              </a:rPr>
              <a:t>Discussion on Nepali Scenario</a:t>
            </a:r>
            <a:endParaRPr lang="en-US" dirty="0"/>
          </a:p>
        </p:txBody>
      </p:sp>
      <p:sp>
        <p:nvSpPr>
          <p:cNvPr id="3" name="Date Placeholder 2"/>
          <p:cNvSpPr>
            <a:spLocks noGrp="1"/>
          </p:cNvSpPr>
          <p:nvPr>
            <p:ph type="dt" sz="half" idx="10"/>
          </p:nvPr>
        </p:nvSpPr>
        <p:spPr/>
        <p:txBody>
          <a:bodyPr/>
          <a:lstStyle/>
          <a:p>
            <a:r>
              <a:rPr lang="en-US" smtClean="0"/>
              <a:t>Information Systems, Unit 01</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94</a:t>
            </a:fld>
            <a:endParaRPr lang="en-US"/>
          </a:p>
        </p:txBody>
      </p:sp>
    </p:spTree>
    <p:extLst>
      <p:ext uri="{BB962C8B-B14F-4D97-AF65-F5344CB8AC3E}">
        <p14:creationId xmlns:p14="http://schemas.microsoft.com/office/powerpoint/2010/main" val="1589494470"/>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6|36.9"/>
</p:tagLst>
</file>

<file path=ppt/tags/tag10.xml><?xml version="1.0" encoding="utf-8"?>
<p:tagLst xmlns:a="http://schemas.openxmlformats.org/drawingml/2006/main" xmlns:r="http://schemas.openxmlformats.org/officeDocument/2006/relationships" xmlns:p="http://schemas.openxmlformats.org/presentationml/2006/main">
  <p:tag name="TIMING" val="|1|2.6|36.9"/>
</p:tagLst>
</file>

<file path=ppt/tags/tag2.xml><?xml version="1.0" encoding="utf-8"?>
<p:tagLst xmlns:a="http://schemas.openxmlformats.org/drawingml/2006/main" xmlns:r="http://schemas.openxmlformats.org/officeDocument/2006/relationships" xmlns:p="http://schemas.openxmlformats.org/presentationml/2006/main">
  <p:tag name="TIMING" val="|1|2.6|36.9"/>
</p:tagLst>
</file>

<file path=ppt/tags/tag3.xml><?xml version="1.0" encoding="utf-8"?>
<p:tagLst xmlns:a="http://schemas.openxmlformats.org/drawingml/2006/main" xmlns:r="http://schemas.openxmlformats.org/officeDocument/2006/relationships" xmlns:p="http://schemas.openxmlformats.org/presentationml/2006/main">
  <p:tag name="TIMING" val="|1|2.6|36.9"/>
</p:tagLst>
</file>

<file path=ppt/tags/tag4.xml><?xml version="1.0" encoding="utf-8"?>
<p:tagLst xmlns:a="http://schemas.openxmlformats.org/drawingml/2006/main" xmlns:r="http://schemas.openxmlformats.org/officeDocument/2006/relationships" xmlns:p="http://schemas.openxmlformats.org/presentationml/2006/main">
  <p:tag name="TIMING" val="|1|2.6|36.9"/>
</p:tagLst>
</file>

<file path=ppt/tags/tag5.xml><?xml version="1.0" encoding="utf-8"?>
<p:tagLst xmlns:a="http://schemas.openxmlformats.org/drawingml/2006/main" xmlns:r="http://schemas.openxmlformats.org/officeDocument/2006/relationships" xmlns:p="http://schemas.openxmlformats.org/presentationml/2006/main">
  <p:tag name="TIMING" val="|1|2.6|36.9"/>
</p:tagLst>
</file>

<file path=ppt/tags/tag6.xml><?xml version="1.0" encoding="utf-8"?>
<p:tagLst xmlns:a="http://schemas.openxmlformats.org/drawingml/2006/main" xmlns:r="http://schemas.openxmlformats.org/officeDocument/2006/relationships" xmlns:p="http://schemas.openxmlformats.org/presentationml/2006/main">
  <p:tag name="TIMING" val="|1|2.6|36.9"/>
</p:tagLst>
</file>

<file path=ppt/tags/tag7.xml><?xml version="1.0" encoding="utf-8"?>
<p:tagLst xmlns:a="http://schemas.openxmlformats.org/drawingml/2006/main" xmlns:r="http://schemas.openxmlformats.org/officeDocument/2006/relationships" xmlns:p="http://schemas.openxmlformats.org/presentationml/2006/main">
  <p:tag name="TIMING" val="|1|2.6|36.9"/>
</p:tagLst>
</file>

<file path=ppt/tags/tag8.xml><?xml version="1.0" encoding="utf-8"?>
<p:tagLst xmlns:a="http://schemas.openxmlformats.org/drawingml/2006/main" xmlns:r="http://schemas.openxmlformats.org/officeDocument/2006/relationships" xmlns:p="http://schemas.openxmlformats.org/presentationml/2006/main">
  <p:tag name="TIMING" val="|1|2.6|36.9"/>
</p:tagLst>
</file>

<file path=ppt/tags/tag9.xml><?xml version="1.0" encoding="utf-8"?>
<p:tagLst xmlns:a="http://schemas.openxmlformats.org/drawingml/2006/main" xmlns:r="http://schemas.openxmlformats.org/officeDocument/2006/relationships" xmlns:p="http://schemas.openxmlformats.org/presentationml/2006/main">
  <p:tag name="TIMING" val="|1|2.6|3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1088</TotalTime>
  <Words>3864</Words>
  <Application>Microsoft Macintosh PowerPoint</Application>
  <PresentationFormat>On-screen Show (16:9)</PresentationFormat>
  <Paragraphs>758</Paragraphs>
  <Slides>95</Slides>
  <Notes>58</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        INFORMATION SYSTEM</vt:lpstr>
      <vt:lpstr>PowerPoint Presentation</vt:lpstr>
      <vt:lpstr>INFORMATION SYSTEMS</vt:lpstr>
      <vt:lpstr>PowerPoint Presentation</vt:lpstr>
      <vt:lpstr>Information Technology &amp; Information Systems </vt:lpstr>
      <vt:lpstr>Types of Information Systems</vt:lpstr>
      <vt:lpstr>EVOLUTION OF IS</vt:lpstr>
      <vt:lpstr>Latest trends</vt:lpstr>
      <vt:lpstr>PLATFORMS</vt:lpstr>
      <vt:lpstr>PowerPoint Presentation</vt:lpstr>
      <vt:lpstr>ERP System Example</vt:lpstr>
      <vt:lpstr>A typical information system acquisition process</vt:lpstr>
      <vt:lpstr>A typical information system acquisition process</vt:lpstr>
      <vt:lpstr>PowerPoint Presentation</vt:lpstr>
      <vt:lpstr>Agenda</vt:lpstr>
      <vt:lpstr>PowerPoint Presentation</vt:lpstr>
      <vt:lpstr>System development Life cycle</vt:lpstr>
      <vt:lpstr>System development Life cycle</vt:lpstr>
      <vt:lpstr>Software process model</vt:lpstr>
      <vt:lpstr>Waterfall model</vt:lpstr>
      <vt:lpstr>EVOLUTIONARY MODEL</vt:lpstr>
      <vt:lpstr>Incremental MODEL</vt:lpstr>
      <vt:lpstr>PROTOTYPING MODEL</vt:lpstr>
      <vt:lpstr>SPIRAL MODEL</vt:lpstr>
      <vt:lpstr>RAD MODEL</vt:lpstr>
      <vt:lpstr>PowerPoint Presentation</vt:lpstr>
      <vt:lpstr>Systems Development Concepts</vt:lpstr>
      <vt:lpstr>Scales of Information Systems</vt:lpstr>
      <vt:lpstr>Systems Development Challenges</vt:lpstr>
      <vt:lpstr>Types of System Development Methods</vt:lpstr>
      <vt:lpstr>Systems Development Life Cycle</vt:lpstr>
      <vt:lpstr>Five Phases in the SDLC</vt:lpstr>
      <vt:lpstr>System Definition Phase</vt:lpstr>
      <vt:lpstr>System Definition Phase</vt:lpstr>
      <vt:lpstr>Requirement Analysis Phase</vt:lpstr>
      <vt:lpstr>Requirements Analysis Phase</vt:lpstr>
      <vt:lpstr>Component Design Phase</vt:lpstr>
      <vt:lpstr>Security Consideration</vt:lpstr>
      <vt:lpstr>Component Design Phase</vt:lpstr>
      <vt:lpstr>Implementation Phase - I</vt:lpstr>
      <vt:lpstr>Implementation Phase - II</vt:lpstr>
      <vt:lpstr>Implementation Phase</vt:lpstr>
      <vt:lpstr>Maintenance Phase</vt:lpstr>
      <vt:lpstr>System Maintenance Phase</vt:lpstr>
      <vt:lpstr>SDLC Problems</vt:lpstr>
      <vt:lpstr>Rapid Application Development (RAD)</vt:lpstr>
      <vt:lpstr>Martin’s RAD Process</vt:lpstr>
      <vt:lpstr>Object Oriented Development</vt:lpstr>
      <vt:lpstr>UNIFIED PROCESS: FIVE PHASES</vt:lpstr>
      <vt:lpstr>Stages in the Unified Process</vt:lpstr>
      <vt:lpstr>UNIFIED PROCESS - workflows</vt:lpstr>
      <vt:lpstr>Unified Process Principles</vt:lpstr>
      <vt:lpstr>Extreme Programming</vt:lpstr>
      <vt:lpstr>Comparison of Development Techniques</vt:lpstr>
      <vt:lpstr>PowerPoint Presentation</vt:lpstr>
      <vt:lpstr>Introduction</vt:lpstr>
      <vt:lpstr>Pine Valley Application Project</vt:lpstr>
      <vt:lpstr>Managing the Information Systems Project</vt:lpstr>
      <vt:lpstr>Managing the Information Systems Project (cont.)</vt:lpstr>
      <vt:lpstr>Deciding on Systems Projects</vt:lpstr>
      <vt:lpstr>PowerPoint Presentation</vt:lpstr>
      <vt:lpstr>Project Management Activities</vt:lpstr>
      <vt:lpstr>Phases of Project Management Process</vt:lpstr>
      <vt:lpstr>PM Phase 1: Project Initiation</vt:lpstr>
      <vt:lpstr>PowerPoint Presentation</vt:lpstr>
      <vt:lpstr>Project Charter</vt:lpstr>
      <vt:lpstr>PM Phase 2: Project Planning</vt:lpstr>
      <vt:lpstr>Planning Detail</vt:lpstr>
      <vt:lpstr>Project Scope, Alternatives, and Feasibility</vt:lpstr>
      <vt:lpstr>Dividing Project into Manageable Tasks</vt:lpstr>
      <vt:lpstr>Developing a Preliminary Schedule</vt:lpstr>
      <vt:lpstr>Scheduling Diagrams Network Diagram</vt:lpstr>
      <vt:lpstr>Developing a Preliminary Budget</vt:lpstr>
      <vt:lpstr>Developing a Communication Plan</vt:lpstr>
      <vt:lpstr>Setting a Baseline Project Plan</vt:lpstr>
      <vt:lpstr>PM Phase 3: Project Execution</vt:lpstr>
      <vt:lpstr>Monitoring Progress with a Gantt Chart</vt:lpstr>
      <vt:lpstr>Communication Methods</vt:lpstr>
      <vt:lpstr>PM Phase 4: Project Closedown</vt:lpstr>
      <vt:lpstr>Representing and Scheduling Project Plans</vt:lpstr>
      <vt:lpstr>Gantt Charts vs. Network Diagrams</vt:lpstr>
      <vt:lpstr>Gantt Charts vs. Network Diagrams (Cont.)</vt:lpstr>
      <vt:lpstr>Gantt Charts vs. Network Diagrams (Cont.)</vt:lpstr>
      <vt:lpstr>Estimating Task Duration</vt:lpstr>
      <vt:lpstr>Example PERT Analysis</vt:lpstr>
      <vt:lpstr>Critical Path Scheduling</vt:lpstr>
      <vt:lpstr>Critical Path Example (dependencies between tasks)</vt:lpstr>
      <vt:lpstr>Critical Path Example (Cont.)</vt:lpstr>
      <vt:lpstr>Critical Path Example (Cont.)</vt:lpstr>
      <vt:lpstr>Determining the Critical Path</vt:lpstr>
      <vt:lpstr>Critical Path Calculation</vt:lpstr>
      <vt:lpstr>Critical Path Calculation (cont.)</vt:lpstr>
      <vt:lpstr>Using Project Management Software</vt:lpstr>
      <vt:lpstr>Summary</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dc:title>
  <dc:creator>Pramod Parajuli</dc:creator>
  <cp:lastModifiedBy>Pramod Parajuli</cp:lastModifiedBy>
  <cp:revision>269</cp:revision>
  <cp:lastPrinted>2018-07-09T14:15:31Z</cp:lastPrinted>
  <dcterms:created xsi:type="dcterms:W3CDTF">2015-01-30T17:07:17Z</dcterms:created>
  <dcterms:modified xsi:type="dcterms:W3CDTF">2018-07-09T14:19:07Z</dcterms:modified>
</cp:coreProperties>
</file>